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29"/>
  </p:handoutMasterIdLst>
  <p:sldIdLst>
    <p:sldId id="308" r:id="rId2"/>
    <p:sldId id="284" r:id="rId3"/>
    <p:sldId id="273" r:id="rId4"/>
    <p:sldId id="313" r:id="rId5"/>
    <p:sldId id="303" r:id="rId6"/>
    <p:sldId id="302" r:id="rId7"/>
    <p:sldId id="304" r:id="rId8"/>
    <p:sldId id="309" r:id="rId9"/>
    <p:sldId id="286" r:id="rId10"/>
    <p:sldId id="285" r:id="rId11"/>
    <p:sldId id="291" r:id="rId12"/>
    <p:sldId id="312" r:id="rId13"/>
    <p:sldId id="288" r:id="rId14"/>
    <p:sldId id="289" r:id="rId15"/>
    <p:sldId id="295" r:id="rId16"/>
    <p:sldId id="296" r:id="rId17"/>
    <p:sldId id="297" r:id="rId18"/>
    <p:sldId id="298" r:id="rId19"/>
    <p:sldId id="320" r:id="rId20"/>
    <p:sldId id="319" r:id="rId21"/>
    <p:sldId id="306" r:id="rId22"/>
    <p:sldId id="292" r:id="rId23"/>
    <p:sldId id="305" r:id="rId24"/>
    <p:sldId id="315" r:id="rId25"/>
    <p:sldId id="314" r:id="rId26"/>
    <p:sldId id="317" r:id="rId27"/>
    <p:sldId id="316" r:id="rId28"/>
  </p:sldIdLst>
  <p:sldSz cx="12192000" cy="6858000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나눔스퀘어" panose="020B0600000101010101" pitchFamily="50" charset="-127"/>
      <p:regular r:id="rId31"/>
    </p:embeddedFont>
    <p:embeddedFont>
      <p:font typeface="나눔스퀘어 Bold" panose="020B0600000101010101" pitchFamily="50" charset="-127"/>
      <p:bold r:id="rId32"/>
    </p:embeddedFont>
    <p:embeddedFont>
      <p:font typeface="나눔스퀘어 ExtraBold" panose="020B0600000101010101" pitchFamily="50" charset="-127"/>
      <p:bold r:id="rId33"/>
    </p:embeddedFont>
    <p:embeddedFont>
      <p:font typeface="나눔스퀘어 Light" panose="020B0600000101010101" pitchFamily="50" charset="-127"/>
      <p:regular r:id="rId34"/>
    </p:embeddedFont>
    <p:embeddedFont>
      <p:font typeface="나눔스퀘어_ac" panose="020B0600000101010101" pitchFamily="50" charset="-127"/>
      <p:regular r:id="rId35"/>
    </p:embeddedFont>
    <p:embeddedFont>
      <p:font typeface="나눔스퀘어_ac Bold" panose="020B0600000101010101" pitchFamily="50" charset="-127"/>
      <p:bold r:id="rId36"/>
    </p:embeddedFont>
    <p:embeddedFont>
      <p:font typeface="나눔스퀘어_ac Light" panose="020B0600000101010101" pitchFamily="50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한돈 삼겹살 600g" panose="020B0600000101010101" pitchFamily="50" charset="-127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A2FF"/>
    <a:srgbClr val="6689FF"/>
    <a:srgbClr val="FFFFFF"/>
    <a:srgbClr val="F5F6F9"/>
    <a:srgbClr val="404040"/>
    <a:srgbClr val="A3B9FF"/>
    <a:srgbClr val="ECEBFB"/>
    <a:srgbClr val="A5A5A5"/>
    <a:srgbClr val="F1F2F7"/>
    <a:srgbClr val="F3F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563A6AA-495D-3E50-94E6-F967624262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C91269-21D3-B4C3-F95E-141F047E81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E646F-8973-442D-8D92-AB5E671CE692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60E4FF-D322-3459-2FDD-5CFD87E3F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E35ACD-2227-50C9-871B-88C151984B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01B1B-93E4-4AAA-BC41-CA7B7A82C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75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rgbClr val="F5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1668E7-C46C-D6A0-47CD-1E28E9276D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27A4DC-A755-4524-953A-B173F4EDB949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967DC1-DF8B-E90F-D967-BE7A03FD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E962F8-5813-4D04-05C8-84213880C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B5D36B-4C78-4F4E-A57B-025BDD29DE0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0EB753E0-61C9-445C-2B5A-AFC68079425F}"/>
              </a:ext>
            </a:extLst>
          </p:cNvPr>
          <p:cNvSpPr/>
          <p:nvPr userDrawn="1"/>
        </p:nvSpPr>
        <p:spPr>
          <a:xfrm>
            <a:off x="229532" y="930275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8" name="사각형: 둥근 모서리 15">
            <a:extLst>
              <a:ext uri="{FF2B5EF4-FFF2-40B4-BE49-F238E27FC236}">
                <a16:creationId xmlns:a16="http://schemas.microsoft.com/office/drawing/2014/main" id="{BC87BEF8-11C0-0C99-E622-7A1C3F3EA208}"/>
              </a:ext>
            </a:extLst>
          </p:cNvPr>
          <p:cNvSpPr/>
          <p:nvPr userDrawn="1"/>
        </p:nvSpPr>
        <p:spPr>
          <a:xfrm>
            <a:off x="229532" y="219598"/>
            <a:ext cx="8546168" cy="53788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82563"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9" name="사각형: 둥근 모서리 16">
            <a:extLst>
              <a:ext uri="{FF2B5EF4-FFF2-40B4-BE49-F238E27FC236}">
                <a16:creationId xmlns:a16="http://schemas.microsoft.com/office/drawing/2014/main" id="{5CC659D7-6ADF-7241-D7F7-F1C54A64EAC0}"/>
              </a:ext>
            </a:extLst>
          </p:cNvPr>
          <p:cNvSpPr/>
          <p:nvPr userDrawn="1"/>
        </p:nvSpPr>
        <p:spPr>
          <a:xfrm>
            <a:off x="6019800" y="273854"/>
            <a:ext cx="2641600" cy="401891"/>
          </a:xfrm>
          <a:prstGeom prst="roundRect">
            <a:avLst>
              <a:gd name="adj" fmla="val 50000"/>
            </a:avLst>
          </a:prstGeom>
          <a:solidFill>
            <a:srgbClr val="ECEBFB"/>
          </a:solidFill>
          <a:ln>
            <a:noFill/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628650"/>
            <a:endParaRPr lang="ko-KR" altLang="en-US" sz="1200" b="1" dirty="0">
              <a:solidFill>
                <a:srgbClr val="44546A"/>
              </a:solidFill>
            </a:endParaRPr>
          </a:p>
        </p:txBody>
      </p:sp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0DCC6658-5712-202C-7A8F-92005DF1C35B}"/>
              </a:ext>
            </a:extLst>
          </p:cNvPr>
          <p:cNvSpPr/>
          <p:nvPr userDrawn="1"/>
        </p:nvSpPr>
        <p:spPr>
          <a:xfrm>
            <a:off x="6088088" y="326732"/>
            <a:ext cx="617511" cy="323613"/>
          </a:xfrm>
          <a:prstGeom prst="roundRect">
            <a:avLst>
              <a:gd name="adj" fmla="val 50000"/>
            </a:avLst>
          </a:prstGeom>
          <a:solidFill>
            <a:srgbClr val="6689FF"/>
          </a:solidFill>
          <a:ln>
            <a:noFill/>
          </a:ln>
          <a:effectLst>
            <a:outerShdw blurRad="139700" dist="38100" dir="2700000" algn="tl" rotWithShape="0">
              <a:srgbClr val="6689F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9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799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B354B-7E8D-C26A-5B3C-5942314FD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ED5C81-C19D-58F5-A787-CB715CCFE5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641573-D841-ED3F-49A5-C663FFEF6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B14B74-B46E-33B2-0F82-5B981419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27A4DC-A755-4524-953A-B173F4EDB949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2D77DC-E762-0BB1-ED81-14AC16F54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AE5DA3-81B0-F172-6749-9ECA8015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B5D36B-4C78-4F4E-A57B-025BDD29D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47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CEA0B-23E0-9072-B2BD-DDDB158A3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ED4A1C-7B8F-F440-3DA0-E25704A13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D35767-4701-DA16-4BBC-3832FA3AFC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27A4DC-A755-4524-953A-B173F4EDB949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A4564-7DC9-7BDF-F151-7D448B66C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78AEE1-6294-5EE7-2665-1BB7A51F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B5D36B-4C78-4F4E-A57B-025BDD29D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185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33CCE4-8E02-FD7E-E893-8EDBE7C2F5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5E7240-6BA0-9763-10E5-C1FE8EA82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B69719-38E2-1F59-56CB-6DB095953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27A4DC-A755-4524-953A-B173F4EDB949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687BDC-3381-905F-32D2-8C4B07682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D4241C-EED4-3842-518C-DA00F2A2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B5D36B-4C78-4F4E-A57B-025BDD29D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757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bg>
      <p:bgPr>
        <a:solidFill>
          <a:srgbClr val="F5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1668E7-C46C-D6A0-47CD-1E28E9276D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27A4DC-A755-4524-953A-B173F4EDB949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967DC1-DF8B-E90F-D967-BE7A03FD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E962F8-5813-4D04-05C8-84213880C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B5D36B-4C78-4F4E-A57B-025BDD29DE0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0EB753E0-61C9-445C-2B5A-AFC68079425F}"/>
              </a:ext>
            </a:extLst>
          </p:cNvPr>
          <p:cNvSpPr/>
          <p:nvPr userDrawn="1"/>
        </p:nvSpPr>
        <p:spPr>
          <a:xfrm>
            <a:off x="229532" y="930275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8" name="사각형: 둥근 모서리 15">
            <a:extLst>
              <a:ext uri="{FF2B5EF4-FFF2-40B4-BE49-F238E27FC236}">
                <a16:creationId xmlns:a16="http://schemas.microsoft.com/office/drawing/2014/main" id="{BC87BEF8-11C0-0C99-E622-7A1C3F3EA208}"/>
              </a:ext>
            </a:extLst>
          </p:cNvPr>
          <p:cNvSpPr/>
          <p:nvPr userDrawn="1"/>
        </p:nvSpPr>
        <p:spPr>
          <a:xfrm>
            <a:off x="229532" y="219598"/>
            <a:ext cx="8546168" cy="53788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82563"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01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날짜 개체 틀 3">
            <a:extLst>
              <a:ext uri="{FF2B5EF4-FFF2-40B4-BE49-F238E27FC236}">
                <a16:creationId xmlns:a16="http://schemas.microsoft.com/office/drawing/2014/main" id="{7E61FEE1-6B31-A771-87DE-056617D0314E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D901AC-4591-3169-3F4C-44316464E5B9}"/>
              </a:ext>
            </a:extLst>
          </p:cNvPr>
          <p:cNvGrpSpPr/>
          <p:nvPr userDrawn="1"/>
        </p:nvGrpSpPr>
        <p:grpSpPr>
          <a:xfrm>
            <a:off x="1027465" y="2657877"/>
            <a:ext cx="10137070" cy="1542246"/>
            <a:chOff x="1257300" y="2483654"/>
            <a:chExt cx="10137070" cy="1542246"/>
          </a:xfrm>
        </p:grpSpPr>
        <p:sp>
          <p:nvSpPr>
            <p:cNvPr id="2" name="사각형: 둥근 모서리 16">
              <a:extLst>
                <a:ext uri="{FF2B5EF4-FFF2-40B4-BE49-F238E27FC236}">
                  <a16:creationId xmlns:a16="http://schemas.microsoft.com/office/drawing/2014/main" id="{1A4E3E66-FD68-8356-7BA6-565642866CA5}"/>
                </a:ext>
              </a:extLst>
            </p:cNvPr>
            <p:cNvSpPr/>
            <p:nvPr userDrawn="1"/>
          </p:nvSpPr>
          <p:spPr>
            <a:xfrm>
              <a:off x="1257300" y="2483654"/>
              <a:ext cx="10137070" cy="1542246"/>
            </a:xfrm>
            <a:prstGeom prst="roundRect">
              <a:avLst>
                <a:gd name="adj" fmla="val 50000"/>
              </a:avLst>
            </a:prstGeom>
            <a:solidFill>
              <a:srgbClr val="ECEBF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628650"/>
              <a:endParaRPr lang="ko-KR" altLang="en-US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3" name="사각형: 둥근 모서리 17">
              <a:extLst>
                <a:ext uri="{FF2B5EF4-FFF2-40B4-BE49-F238E27FC236}">
                  <a16:creationId xmlns:a16="http://schemas.microsoft.com/office/drawing/2014/main" id="{C485F692-0566-74BD-7A28-8B601BA2E20C}"/>
                </a:ext>
              </a:extLst>
            </p:cNvPr>
            <p:cNvSpPr/>
            <p:nvPr userDrawn="1"/>
          </p:nvSpPr>
          <p:spPr>
            <a:xfrm>
              <a:off x="1465288" y="2633849"/>
              <a:ext cx="2369682" cy="1241856"/>
            </a:xfrm>
            <a:prstGeom prst="roundRect">
              <a:avLst>
                <a:gd name="adj" fmla="val 50000"/>
              </a:avLst>
            </a:prstGeom>
            <a:solidFill>
              <a:srgbClr val="6689FF"/>
            </a:solidFill>
            <a:ln>
              <a:noFill/>
            </a:ln>
            <a:effectLst>
              <a:outerShdw blurRad="139700" dist="38100" dir="2700000" algn="tl" rotWithShape="0">
                <a:srgbClr val="6689FF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2261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8C966B06-9354-42F6-75D9-187EE16959B3}"/>
              </a:ext>
            </a:extLst>
          </p:cNvPr>
          <p:cNvSpPr/>
          <p:nvPr userDrawn="1"/>
        </p:nvSpPr>
        <p:spPr>
          <a:xfrm>
            <a:off x="3396449" y="678180"/>
            <a:ext cx="5605653" cy="5501640"/>
          </a:xfrm>
          <a:prstGeom prst="ellipse">
            <a:avLst/>
          </a:prstGeom>
          <a:solidFill>
            <a:srgbClr val="D6F1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199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DA22A-72A5-0301-2CF7-F4C475392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75ED37-C7BB-715A-AB9A-1FF14E865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F7456B-1436-2961-954C-AA606D976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E49E81-657A-4C65-9AEF-C89F34FB6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27A4DC-A755-4524-953A-B173F4EDB949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46ADB4-AF24-21AE-9D59-5C647E44E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F149BD-CA76-782A-A23E-5901C1DF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B5D36B-4C78-4F4E-A57B-025BDD29D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82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0CA02-1EF4-2164-95AF-30A3CBF5A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DF2EF9-CB17-CE91-052D-87210210A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64F906-0FEE-97F0-6CB6-CCAA1C7DF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5F8147-3969-6CBE-C470-E41283446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851697-193D-F37F-9FD2-08D5FF8A0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94F45A-1535-597A-E621-7F04BB49F8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27A4DC-A755-4524-953A-B173F4EDB949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09D64C-20EF-E0DA-7C99-8F787BC11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58F1CE-219F-3DBC-F890-DE098290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B5D36B-4C78-4F4E-A57B-025BDD29D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950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C9EDF-7504-9884-D8E0-CC5D0E1E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2133BB-9254-44DB-3CDC-99F4A4E1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27A4DC-A755-4524-953A-B173F4EDB949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991A63-A171-CE47-32CD-DDFF0D658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FE1AEB-4E13-BC8C-9DF6-D43730B4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B5D36B-4C78-4F4E-A57B-025BDD29D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121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3B58D2-6272-0E5A-A915-F3FAA9615F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27A4DC-A755-4524-953A-B173F4EDB949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DD35B4-80ED-79B1-91CA-1A7EFFC4A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4EE866-9335-539F-5CEA-ACB23B312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B5D36B-4C78-4F4E-A57B-025BDD29D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27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12FB3-30AD-EB99-9621-CCD85DC9D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9AAB0C-C0C9-5A16-ED5E-34FA5EB9B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571FE4-2893-28F1-7998-8DC7A2385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3A171-4864-B9A0-3EC4-AD91F39E47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27A4DC-A755-4524-953A-B173F4EDB949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CA8CFF-F0BB-9E54-65B2-BC9064AD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9D1123-5071-BC4F-DB08-83A428401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B5D36B-4C78-4F4E-A57B-025BDD29DE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953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53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0" r:id="rId2"/>
    <p:sldLayoutId id="2147483649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donga.donga.com/3/all/13/2106307/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1A2ED3-16DF-2A8B-71C0-349C6AD3D55E}"/>
              </a:ext>
            </a:extLst>
          </p:cNvPr>
          <p:cNvCxnSpPr>
            <a:cxnSpLocks/>
          </p:cNvCxnSpPr>
          <p:nvPr/>
        </p:nvCxnSpPr>
        <p:spPr>
          <a:xfrm>
            <a:off x="629920" y="1503680"/>
            <a:ext cx="4937760" cy="0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5675A23-253D-4E64-433A-8B66A191E657}"/>
              </a:ext>
            </a:extLst>
          </p:cNvPr>
          <p:cNvCxnSpPr>
            <a:cxnSpLocks/>
          </p:cNvCxnSpPr>
          <p:nvPr/>
        </p:nvCxnSpPr>
        <p:spPr>
          <a:xfrm>
            <a:off x="619760" y="4267200"/>
            <a:ext cx="4937760" cy="0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CA3602-0525-3789-B949-BBBF17C7C608}"/>
              </a:ext>
            </a:extLst>
          </p:cNvPr>
          <p:cNvSpPr txBox="1"/>
          <p:nvPr/>
        </p:nvSpPr>
        <p:spPr>
          <a:xfrm>
            <a:off x="798043" y="1785573"/>
            <a:ext cx="3425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24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 응급체계를 위한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99C59E-BA42-CE1E-70EC-A9A59DD4569C}"/>
              </a:ext>
            </a:extLst>
          </p:cNvPr>
          <p:cNvSpPr txBox="1"/>
          <p:nvPr/>
        </p:nvSpPr>
        <p:spPr>
          <a:xfrm>
            <a:off x="785343" y="2301892"/>
            <a:ext cx="57454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b="0" i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실외 </a:t>
            </a:r>
            <a:r>
              <a:rPr lang="en-US" altLang="ko-KR" sz="5400" b="0" i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AED</a:t>
            </a:r>
          </a:p>
          <a:p>
            <a:r>
              <a:rPr lang="ko-KR" altLang="en-US" sz="5400" b="0" i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최적 위치 선정</a:t>
            </a:r>
            <a:endParaRPr lang="ko-KR" altLang="en-US" sz="5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CF525-F201-D2CB-20F8-5661E83C19E2}"/>
              </a:ext>
            </a:extLst>
          </p:cNvPr>
          <p:cNvSpPr txBox="1"/>
          <p:nvPr/>
        </p:nvSpPr>
        <p:spPr>
          <a:xfrm>
            <a:off x="8304043" y="4646501"/>
            <a:ext cx="3262432" cy="1626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</a:t>
            </a:r>
            <a:endParaRPr lang="en-US" altLang="ko-KR" b="0" i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서울시립대학교</a:t>
            </a:r>
            <a:r>
              <a:rPr lang="en-US" altLang="ko-KR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통계학과 </a:t>
            </a:r>
            <a:r>
              <a:rPr lang="ko-KR" altLang="en-US" sz="16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강주란</a:t>
            </a:r>
            <a:endParaRPr lang="en-US" altLang="ko-KR" sz="16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서울시립대학교 </a:t>
            </a:r>
            <a:r>
              <a:rPr lang="ko-KR" altLang="en-US" sz="16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통계학과 윤지환 </a:t>
            </a:r>
            <a:endParaRPr lang="en-US" altLang="ko-KR" sz="16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서울시립대학교 </a:t>
            </a:r>
            <a:r>
              <a:rPr lang="ko-KR" altLang="en-US" sz="16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인공지능학과 </a:t>
            </a:r>
            <a:r>
              <a:rPr lang="ko-KR" altLang="en-US" sz="16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우지성</a:t>
            </a:r>
            <a:endParaRPr lang="en-US" altLang="ko-KR" sz="16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618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3AF90AB-4700-9B7A-295E-131B076BE08B}"/>
              </a:ext>
            </a:extLst>
          </p:cNvPr>
          <p:cNvSpPr txBox="1"/>
          <p:nvPr/>
        </p:nvSpPr>
        <p:spPr>
          <a:xfrm>
            <a:off x="473773" y="237530"/>
            <a:ext cx="528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. </a:t>
            </a:r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EDA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- 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동대문구 </a:t>
            </a:r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AED 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현황 ②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8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10F0CE-7069-A6C7-5F4C-ACA33F5E330A}"/>
              </a:ext>
            </a:extLst>
          </p:cNvPr>
          <p:cNvSpPr txBox="1"/>
          <p:nvPr/>
        </p:nvSpPr>
        <p:spPr>
          <a:xfrm>
            <a:off x="6762740" y="306576"/>
            <a:ext cx="179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연구 소개 및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684759-A8AD-E67C-3B10-FD32162970F2}"/>
              </a:ext>
            </a:extLst>
          </p:cNvPr>
          <p:cNvSpPr txBox="1"/>
          <p:nvPr/>
        </p:nvSpPr>
        <p:spPr>
          <a:xfrm>
            <a:off x="6163239" y="30657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E84CDF0-C234-A7A6-CD18-802544F9504E}"/>
              </a:ext>
            </a:extLst>
          </p:cNvPr>
          <p:cNvGrpSpPr/>
          <p:nvPr/>
        </p:nvGrpSpPr>
        <p:grpSpPr>
          <a:xfrm>
            <a:off x="1565802" y="1483469"/>
            <a:ext cx="9460740" cy="3217828"/>
            <a:chOff x="356800" y="1843639"/>
            <a:chExt cx="11509704" cy="391473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2F79EA8-77F2-12B2-A852-D0BB0E22EED6}"/>
                </a:ext>
              </a:extLst>
            </p:cNvPr>
            <p:cNvSpPr/>
            <p:nvPr/>
          </p:nvSpPr>
          <p:spPr>
            <a:xfrm>
              <a:off x="356800" y="4382097"/>
              <a:ext cx="2565529" cy="1310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rgbClr val="44546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전체 </a:t>
              </a:r>
              <a:r>
                <a:rPr lang="en-US" altLang="ko-KR" sz="1600" dirty="0">
                  <a:solidFill>
                    <a:srgbClr val="44546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AED</a:t>
              </a:r>
              <a:r>
                <a:rPr lang="ko-KR" altLang="en-US" sz="1600" dirty="0">
                  <a:solidFill>
                    <a:srgbClr val="44546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</a:t>
              </a:r>
              <a:endParaRPr lang="en-US" altLang="ko-KR" sz="16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srgbClr val="44546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커버리지</a:t>
              </a:r>
              <a:endParaRPr lang="en-US" altLang="ko-KR" sz="16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3200" b="1" dirty="0">
                  <a:solidFill>
                    <a:srgbClr val="44546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78.1</a:t>
              </a:r>
              <a:r>
                <a:rPr lang="en-US" altLang="ko-KR" b="1" dirty="0">
                  <a:solidFill>
                    <a:srgbClr val="44546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%</a:t>
              </a:r>
              <a:endParaRPr lang="en-US" altLang="ko-KR" sz="900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A1DC7CE-2879-1102-01E6-9B1813563BC4}"/>
                </a:ext>
              </a:extLst>
            </p:cNvPr>
            <p:cNvSpPr/>
            <p:nvPr/>
          </p:nvSpPr>
          <p:spPr>
            <a:xfrm>
              <a:off x="9347526" y="2084636"/>
              <a:ext cx="2518978" cy="13105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rgbClr val="6689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24</a:t>
              </a:r>
              <a:r>
                <a:rPr lang="ko-KR" altLang="en-US" sz="1600" dirty="0">
                  <a:solidFill>
                    <a:srgbClr val="6689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시간 가동</a:t>
              </a:r>
              <a:endParaRPr lang="en-US" altLang="ko-KR" sz="1600" dirty="0">
                <a:solidFill>
                  <a:srgbClr val="6689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r"/>
              <a:r>
                <a:rPr lang="en-US" altLang="ko-KR" sz="1600" dirty="0">
                  <a:solidFill>
                    <a:srgbClr val="6689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AED</a:t>
              </a:r>
              <a:r>
                <a:rPr lang="ko-KR" altLang="en-US" sz="1600" dirty="0">
                  <a:solidFill>
                    <a:srgbClr val="6689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 커버리지</a:t>
              </a:r>
              <a:endParaRPr lang="en-US" altLang="ko-KR" sz="1600" dirty="0">
                <a:solidFill>
                  <a:srgbClr val="6689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r"/>
              <a:r>
                <a:rPr lang="en-US" altLang="ko-KR" sz="3200" b="1" dirty="0">
                  <a:solidFill>
                    <a:srgbClr val="6689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46.3</a:t>
              </a:r>
              <a:r>
                <a:rPr lang="en-US" altLang="ko-KR" b="1" dirty="0">
                  <a:solidFill>
                    <a:srgbClr val="6689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%</a:t>
              </a:r>
              <a:endParaRPr lang="en-US" altLang="ko-KR" sz="900" dirty="0">
                <a:solidFill>
                  <a:srgbClr val="6689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343CF72-117D-BB15-BBA2-8B9DBDB78019}"/>
                </a:ext>
              </a:extLst>
            </p:cNvPr>
            <p:cNvGrpSpPr/>
            <p:nvPr/>
          </p:nvGrpSpPr>
          <p:grpSpPr>
            <a:xfrm>
              <a:off x="376317" y="1843639"/>
              <a:ext cx="11237667" cy="3914736"/>
              <a:chOff x="1664547" y="2270657"/>
              <a:chExt cx="8996003" cy="3133833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2507E38B-CCE6-B163-B153-9AEE471E3235}"/>
                  </a:ext>
                </a:extLst>
              </p:cNvPr>
              <p:cNvGrpSpPr/>
              <p:nvPr/>
            </p:nvGrpSpPr>
            <p:grpSpPr>
              <a:xfrm>
                <a:off x="1664547" y="2270657"/>
                <a:ext cx="4352877" cy="3067557"/>
                <a:chOff x="1664547" y="2270657"/>
                <a:chExt cx="4352877" cy="3067557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F33EA8A3-8C25-E671-A23F-32F2A1E28202}"/>
                    </a:ext>
                  </a:extLst>
                </p:cNvPr>
                <p:cNvGrpSpPr/>
                <p:nvPr/>
              </p:nvGrpSpPr>
              <p:grpSpPr>
                <a:xfrm rot="5400000">
                  <a:off x="2307207" y="1627997"/>
                  <a:ext cx="3067557" cy="4352877"/>
                  <a:chOff x="3846658" y="2611195"/>
                  <a:chExt cx="1962154" cy="2784305"/>
                </a:xfrm>
              </p:grpSpPr>
              <p:sp>
                <p:nvSpPr>
                  <p:cNvPr id="31" name="원호 30">
                    <a:extLst>
                      <a:ext uri="{FF2B5EF4-FFF2-40B4-BE49-F238E27FC236}">
                        <a16:creationId xmlns:a16="http://schemas.microsoft.com/office/drawing/2014/main" id="{020287B8-602E-58BC-A51E-61A37022FD69}"/>
                      </a:ext>
                    </a:extLst>
                  </p:cNvPr>
                  <p:cNvSpPr/>
                  <p:nvPr/>
                </p:nvSpPr>
                <p:spPr>
                  <a:xfrm>
                    <a:off x="3846658" y="2611195"/>
                    <a:ext cx="1957770" cy="1957770"/>
                  </a:xfrm>
                  <a:prstGeom prst="arc">
                    <a:avLst>
                      <a:gd name="adj1" fmla="val 5096729"/>
                      <a:gd name="adj2" fmla="val 0"/>
                    </a:avLst>
                  </a:prstGeom>
                  <a:ln w="28575">
                    <a:solidFill>
                      <a:schemeClr val="tx2"/>
                    </a:solidFill>
                    <a:head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bIns="432000" rtlCol="0" anchor="b"/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en-US" altLang="ko-KR" sz="1100" dirty="0">
                      <a:solidFill>
                        <a:srgbClr val="44546A"/>
                      </a:solidFill>
                    </a:endParaRPr>
                  </a:p>
                </p:txBody>
              </p:sp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3DC4F58B-F78E-EB38-4EAD-BCD1C05196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4901307" y="4487995"/>
                    <a:ext cx="1815010" cy="0"/>
                  </a:xfrm>
                  <a:prstGeom prst="line">
                    <a:avLst/>
                  </a:prstGeom>
                  <a:ln w="28575">
                    <a:solidFill>
                      <a:schemeClr val="tx2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9C5E507F-BB4B-9994-D692-57524DBA2FB4}"/>
                    </a:ext>
                  </a:extLst>
                </p:cNvPr>
                <p:cNvSpPr/>
                <p:nvPr/>
              </p:nvSpPr>
              <p:spPr>
                <a:xfrm>
                  <a:off x="3192215" y="2465958"/>
                  <a:ext cx="2619695" cy="2619695"/>
                </a:xfrm>
                <a:prstGeom prst="ellipse">
                  <a:avLst/>
                </a:prstGeom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EBA258A0-06FD-8251-3B54-60CE7B6D9EAD}"/>
                  </a:ext>
                </a:extLst>
              </p:cNvPr>
              <p:cNvGrpSpPr/>
              <p:nvPr/>
            </p:nvGrpSpPr>
            <p:grpSpPr>
              <a:xfrm>
                <a:off x="6246231" y="2314798"/>
                <a:ext cx="4414319" cy="3089692"/>
                <a:chOff x="6202973" y="2141176"/>
                <a:chExt cx="4414319" cy="3089692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7F37617-8A62-50F3-33A9-BEB52597C4FE}"/>
                    </a:ext>
                  </a:extLst>
                </p:cNvPr>
                <p:cNvGrpSpPr/>
                <p:nvPr/>
              </p:nvGrpSpPr>
              <p:grpSpPr>
                <a:xfrm rot="5400000">
                  <a:off x="6865287" y="1478862"/>
                  <a:ext cx="3089692" cy="4414319"/>
                  <a:chOff x="6441035" y="2237658"/>
                  <a:chExt cx="1958338" cy="2797925"/>
                </a:xfrm>
              </p:grpSpPr>
              <p:sp>
                <p:nvSpPr>
                  <p:cNvPr id="43" name="원호 42">
                    <a:extLst>
                      <a:ext uri="{FF2B5EF4-FFF2-40B4-BE49-F238E27FC236}">
                        <a16:creationId xmlns:a16="http://schemas.microsoft.com/office/drawing/2014/main" id="{0AC09381-9987-B5C3-B7CC-34AB024A788F}"/>
                      </a:ext>
                    </a:extLst>
                  </p:cNvPr>
                  <p:cNvSpPr/>
                  <p:nvPr/>
                </p:nvSpPr>
                <p:spPr>
                  <a:xfrm>
                    <a:off x="6441603" y="3077813"/>
                    <a:ext cx="1957770" cy="1957770"/>
                  </a:xfrm>
                  <a:prstGeom prst="arc">
                    <a:avLst>
                      <a:gd name="adj1" fmla="val 16153309"/>
                      <a:gd name="adj2" fmla="val 10754372"/>
                    </a:avLst>
                  </a:prstGeom>
                  <a:ln w="28575">
                    <a:solidFill>
                      <a:srgbClr val="6689FF"/>
                    </a:solidFill>
                    <a:headEnd type="non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bIns="432000" rtlCol="0" anchor="b"/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en-US" altLang="ko-KR" sz="1100" dirty="0">
                      <a:solidFill>
                        <a:srgbClr val="6689FF"/>
                      </a:solidFill>
                    </a:endParaRPr>
                  </a:p>
                </p:txBody>
              </p:sp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8552308F-0706-6906-47A5-266768ECA0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5514598" y="3164095"/>
                    <a:ext cx="1852873" cy="0"/>
                  </a:xfrm>
                  <a:prstGeom prst="line">
                    <a:avLst/>
                  </a:prstGeom>
                  <a:ln w="28575">
                    <a:solidFill>
                      <a:srgbClr val="6689FF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C8325837-1163-CDAA-73A4-A9D4B28764AE}"/>
                    </a:ext>
                  </a:extLst>
                </p:cNvPr>
                <p:cNvSpPr/>
                <p:nvPr/>
              </p:nvSpPr>
              <p:spPr>
                <a:xfrm>
                  <a:off x="6437523" y="2376622"/>
                  <a:ext cx="2619696" cy="2619696"/>
                </a:xfrm>
                <a:prstGeom prst="ellipse">
                  <a:avLst/>
                </a:prstGeom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D2972B-FF1A-0731-A3F1-C976F1B86554}"/>
              </a:ext>
            </a:extLst>
          </p:cNvPr>
          <p:cNvGrpSpPr/>
          <p:nvPr/>
        </p:nvGrpSpPr>
        <p:grpSpPr>
          <a:xfrm>
            <a:off x="2532098" y="5249047"/>
            <a:ext cx="7127803" cy="513420"/>
            <a:chOff x="2599337" y="5211165"/>
            <a:chExt cx="7127803" cy="513420"/>
          </a:xfrm>
        </p:grpSpPr>
        <p:sp>
          <p:nvSpPr>
            <p:cNvPr id="9" name="사각형: 둥근 모서리 16">
              <a:extLst>
                <a:ext uri="{FF2B5EF4-FFF2-40B4-BE49-F238E27FC236}">
                  <a16:creationId xmlns:a16="http://schemas.microsoft.com/office/drawing/2014/main" id="{021C8F9B-49AF-1EB0-9DB8-1FB951CFB3A0}"/>
                </a:ext>
              </a:extLst>
            </p:cNvPr>
            <p:cNvSpPr/>
            <p:nvPr/>
          </p:nvSpPr>
          <p:spPr>
            <a:xfrm>
              <a:off x="2599337" y="5211165"/>
              <a:ext cx="7127803" cy="513420"/>
            </a:xfrm>
            <a:prstGeom prst="roundRect">
              <a:avLst>
                <a:gd name="adj" fmla="val 50000"/>
              </a:avLst>
            </a:prstGeom>
            <a:solidFill>
              <a:srgbClr val="668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628650"/>
              <a:endParaRPr lang="ko-KR" altLang="en-US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F448CC-1FBF-E8E2-945A-3EF6F7791874}"/>
                </a:ext>
              </a:extLst>
            </p:cNvPr>
            <p:cNvSpPr txBox="1"/>
            <p:nvPr/>
          </p:nvSpPr>
          <p:spPr>
            <a:xfrm>
              <a:off x="4054210" y="5256547"/>
              <a:ext cx="42180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실외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AED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 추가적인 설치가 필요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7B359AB-92A8-71A6-DD25-518ED9EAA179}"/>
              </a:ext>
            </a:extLst>
          </p:cNvPr>
          <p:cNvSpPr txBox="1"/>
          <p:nvPr/>
        </p:nvSpPr>
        <p:spPr>
          <a:xfrm>
            <a:off x="8205029" y="6378265"/>
            <a:ext cx="3907541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 데이터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자동심장 </a:t>
            </a:r>
            <a:r>
              <a:rPr lang="ko-KR" altLang="en-US" sz="1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충격기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정보조회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(AED) (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표준 데이터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303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AE6ACC-B66F-C997-21F4-FE6371A66FFC}"/>
              </a:ext>
            </a:extLst>
          </p:cNvPr>
          <p:cNvSpPr txBox="1"/>
          <p:nvPr/>
        </p:nvSpPr>
        <p:spPr>
          <a:xfrm>
            <a:off x="3708400" y="2875002"/>
            <a:ext cx="7150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rgbClr val="6689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입지선정 모델링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92D5D-4EA3-F342-EF65-F65286DF8A36}"/>
              </a:ext>
            </a:extLst>
          </p:cNvPr>
          <p:cNvSpPr txBox="1"/>
          <p:nvPr/>
        </p:nvSpPr>
        <p:spPr>
          <a:xfrm>
            <a:off x="1828578" y="2875002"/>
            <a:ext cx="1257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66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302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16">
            <a:extLst>
              <a:ext uri="{FF2B5EF4-FFF2-40B4-BE49-F238E27FC236}">
                <a16:creationId xmlns:a16="http://schemas.microsoft.com/office/drawing/2014/main" id="{B4984FBE-E297-3419-EFB2-634134CB1C7D}"/>
              </a:ext>
            </a:extLst>
          </p:cNvPr>
          <p:cNvSpPr/>
          <p:nvPr userDrawn="1"/>
        </p:nvSpPr>
        <p:spPr>
          <a:xfrm>
            <a:off x="473773" y="2652105"/>
            <a:ext cx="11254307" cy="3190414"/>
          </a:xfrm>
          <a:prstGeom prst="roundRect">
            <a:avLst>
              <a:gd name="adj" fmla="val 50000"/>
            </a:avLst>
          </a:prstGeom>
          <a:solidFill>
            <a:srgbClr val="ECEBFB"/>
          </a:solidFill>
          <a:ln>
            <a:noFill/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628650"/>
            <a:endParaRPr lang="ko-KR" altLang="en-US" sz="1200" b="1" dirty="0">
              <a:solidFill>
                <a:srgbClr val="44546A"/>
              </a:solidFill>
            </a:endParaRPr>
          </a:p>
        </p:txBody>
      </p:sp>
      <p:sp>
        <p:nvSpPr>
          <p:cNvPr id="32" name="사각형: 둥근 모서리 16">
            <a:extLst>
              <a:ext uri="{FF2B5EF4-FFF2-40B4-BE49-F238E27FC236}">
                <a16:creationId xmlns:a16="http://schemas.microsoft.com/office/drawing/2014/main" id="{F88902F9-57B8-A122-7BB6-54AFF2711F10}"/>
              </a:ext>
            </a:extLst>
          </p:cNvPr>
          <p:cNvSpPr/>
          <p:nvPr/>
        </p:nvSpPr>
        <p:spPr>
          <a:xfrm>
            <a:off x="688580" y="1103907"/>
            <a:ext cx="7181285" cy="470364"/>
          </a:xfrm>
          <a:prstGeom prst="roundRect">
            <a:avLst>
              <a:gd name="adj" fmla="val 50000"/>
            </a:avLst>
          </a:prstGeom>
          <a:solidFill>
            <a:srgbClr val="ECEBFB"/>
          </a:solidFill>
          <a:ln>
            <a:noFill/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628650"/>
            <a:endParaRPr lang="ko-KR" altLang="en-US" sz="1200" b="1" dirty="0">
              <a:solidFill>
                <a:srgbClr val="44546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881779-8B46-8716-1905-429386F7AA22}"/>
              </a:ext>
            </a:extLst>
          </p:cNvPr>
          <p:cNvSpPr txBox="1"/>
          <p:nvPr/>
        </p:nvSpPr>
        <p:spPr>
          <a:xfrm>
            <a:off x="6163239" y="30657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772FD-054D-853D-F0D5-FD84832B8CB4}"/>
              </a:ext>
            </a:extLst>
          </p:cNvPr>
          <p:cNvSpPr txBox="1"/>
          <p:nvPr/>
        </p:nvSpPr>
        <p:spPr>
          <a:xfrm>
            <a:off x="6634404" y="306576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입지선정 모델링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85CDA-9764-7040-C630-3D02C8B1A13A}"/>
              </a:ext>
            </a:extLst>
          </p:cNvPr>
          <p:cNvSpPr txBox="1"/>
          <p:nvPr/>
        </p:nvSpPr>
        <p:spPr>
          <a:xfrm>
            <a:off x="473773" y="237530"/>
            <a:ext cx="528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1. MCLP 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모델 소개</a:t>
            </a:r>
            <a:endParaRPr lang="ko-KR" altLang="en-US" sz="28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CEEEFE-CED5-1048-47AA-866948131A6D}"/>
              </a:ext>
            </a:extLst>
          </p:cNvPr>
          <p:cNvSpPr txBox="1"/>
          <p:nvPr/>
        </p:nvSpPr>
        <p:spPr>
          <a:xfrm>
            <a:off x="1396068" y="1656617"/>
            <a:ext cx="7084984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1" dirty="0">
                <a:solidFill>
                  <a:srgbClr val="6689FF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시설물의 개수 혹은 예산 비용이 제한되었을 때</a:t>
            </a:r>
            <a:r>
              <a:rPr lang="en-US" altLang="ko-KR" sz="1600" b="0" i="1" dirty="0">
                <a:solidFill>
                  <a:srgbClr val="6689FF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b="0" i="1" dirty="0">
                <a:solidFill>
                  <a:srgbClr val="6689FF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시설물의 서비스 수준을 높이기 위하여 </a:t>
            </a:r>
            <a:endParaRPr lang="en-US" altLang="ko-KR" sz="1600" b="0" i="1" dirty="0">
              <a:solidFill>
                <a:srgbClr val="6689FF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1" dirty="0">
                <a:solidFill>
                  <a:srgbClr val="6689FF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주어진 제약조건 하에서 시설물이 커버하는 수요량을 최대화하는 위치를 선정하는 방법</a:t>
            </a:r>
            <a:endParaRPr lang="en-US" altLang="ko-KR" sz="1600" i="1" dirty="0">
              <a:solidFill>
                <a:srgbClr val="6689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E969A9-64DD-25E1-89FA-FD704D10AC5B}"/>
              </a:ext>
            </a:extLst>
          </p:cNvPr>
          <p:cNvSpPr txBox="1"/>
          <p:nvPr/>
        </p:nvSpPr>
        <p:spPr>
          <a:xfrm>
            <a:off x="1058092" y="1112606"/>
            <a:ext cx="644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MCLP (Maximal Covering Location Problem)</a:t>
            </a:r>
            <a:endParaRPr lang="en-US" altLang="ko-KR" sz="2400" i="1" dirty="0">
              <a:solidFill>
                <a:srgbClr val="55555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FBC88A-4402-54D0-9296-AE9225345A57}"/>
                  </a:ext>
                </a:extLst>
              </p:cNvPr>
              <p:cNvSpPr txBox="1"/>
              <p:nvPr/>
            </p:nvSpPr>
            <p:spPr>
              <a:xfrm>
                <a:off x="4385238" y="2994024"/>
                <a:ext cx="7222236" cy="2356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목적함수</a:t>
                </a:r>
                <a:r>
                  <a:rPr lang="en-US" altLang="ko-KR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AED가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설치되어 충족되는 수요의 합을 최대화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제약조건 1 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: 집합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𝑁</m:t>
                    </m:r>
                  </m:oMath>
                </a14:m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에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속한 후보지 중 적어도 한 곳에 시설물이 입지하면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𝑖</m:t>
                    </m:r>
                  </m:oMath>
                </a14:m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는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커버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</a:t>
                </a:r>
                <a:r>
                  <a:rPr lang="ko-KR" altLang="en-US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제약조건 2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𝑝</m:t>
                    </m:r>
                  </m:oMath>
                </a14:m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: 설치할 실외 </a:t>
                </a:r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AED의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수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제약조건 3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𝑥</m:t>
                    </m:r>
                  </m:oMath>
                </a14:m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: 해당 </a:t>
                </a:r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point에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AED가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설치되면 1, 안되면 0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</a:t>
                </a:r>
                <a:r>
                  <a:rPr lang="ko-KR" altLang="en-US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제약조건 4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𝑦</m:t>
                    </m:r>
                  </m:oMath>
                </a14:m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: 해당 </a:t>
                </a:r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point가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적어도 하나의 </a:t>
                </a:r>
                <a:r>
                  <a:rPr lang="ko-KR" altLang="en-US" sz="16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AED에</a:t>
                </a:r>
                <a:r>
                  <a: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의해 커버되면 1, 안되면 0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FBC88A-4402-54D0-9296-AE9225345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238" y="2994024"/>
                <a:ext cx="7222236" cy="2356286"/>
              </a:xfrm>
              <a:prstGeom prst="rect">
                <a:avLst/>
              </a:prstGeom>
              <a:blipFill>
                <a:blip r:embed="rId2"/>
                <a:stretch>
                  <a:fillRect l="-844" b="-36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0018E0-E53A-BCA5-092A-2C88C2394253}"/>
                  </a:ext>
                </a:extLst>
              </p:cNvPr>
              <p:cNvSpPr txBox="1"/>
              <p:nvPr/>
            </p:nvSpPr>
            <p:spPr>
              <a:xfrm>
                <a:off x="2281894" y="5974679"/>
                <a:ext cx="8026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60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𝑖</m:t>
                    </m:r>
                  </m:oMath>
                </a14:m>
                <a:r>
                  <a:rPr lang="ko-KR" altLang="en-US" sz="1600" dirty="0">
                    <a:solidFill>
                      <a:schemeClr val="bg2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: 동대문구 내 수요 지점 인덱스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</m:t>
                    </m:r>
                    <m:r>
                      <a:rPr lang="ko-KR" altLang="en-US" sz="1600" i="1" dirty="0" err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𝑗</m:t>
                    </m:r>
                    <m:r>
                      <a:rPr lang="ko-KR" altLang="en-US" sz="16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</m:t>
                    </m:r>
                  </m:oMath>
                </a14:m>
                <a:r>
                  <a:rPr lang="ko-KR" altLang="en-US" sz="1600" dirty="0">
                    <a:solidFill>
                      <a:schemeClr val="bg2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: 동대문구 내 후보지 인덱스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𝑤</m:t>
                    </m:r>
                  </m:oMath>
                </a14:m>
                <a:r>
                  <a:rPr lang="ko-KR" altLang="en-US" sz="1600" dirty="0">
                    <a:solidFill>
                      <a:schemeClr val="bg2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: 해당 지점에서의 수요량</a:t>
                </a:r>
                <a:endPara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𝑁</m:t>
                        </m:r>
                      </m:e>
                      <m:sub>
                        <m:r>
                          <a:rPr lang="en-US" altLang="ko-KR" sz="16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schemeClr val="bg2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: 수요 지점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𝑖</m:t>
                    </m:r>
                  </m:oMath>
                </a14:m>
                <a:r>
                  <a:rPr lang="ko-KR" altLang="en-US" sz="1600" dirty="0" err="1">
                    <a:solidFill>
                      <a:schemeClr val="bg2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로부터</a:t>
                </a:r>
                <a:r>
                  <a:rPr lang="ko-KR" altLang="en-US" sz="1600" dirty="0">
                    <a:solidFill>
                      <a:schemeClr val="bg2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AED 유효거리 안에 있는 후보지의 집합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0018E0-E53A-BCA5-092A-2C88C239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894" y="5974679"/>
                <a:ext cx="8026400" cy="584775"/>
              </a:xfrm>
              <a:prstGeom prst="rect">
                <a:avLst/>
              </a:prstGeom>
              <a:blipFill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>
            <a:extLst>
              <a:ext uri="{FF2B5EF4-FFF2-40B4-BE49-F238E27FC236}">
                <a16:creationId xmlns:a16="http://schemas.microsoft.com/office/drawing/2014/main" id="{2551B86D-CA1D-1CBB-863A-3910171BCB41}"/>
              </a:ext>
            </a:extLst>
          </p:cNvPr>
          <p:cNvGrpSpPr/>
          <p:nvPr/>
        </p:nvGrpSpPr>
        <p:grpSpPr>
          <a:xfrm>
            <a:off x="785673" y="2784265"/>
            <a:ext cx="3287665" cy="2945253"/>
            <a:chOff x="1667027" y="2741869"/>
            <a:chExt cx="3903287" cy="3818543"/>
          </a:xfrm>
        </p:grpSpPr>
        <p:sp>
          <p:nvSpPr>
            <p:cNvPr id="7" name="눈물 방울 6">
              <a:extLst>
                <a:ext uri="{FF2B5EF4-FFF2-40B4-BE49-F238E27FC236}">
                  <a16:creationId xmlns:a16="http://schemas.microsoft.com/office/drawing/2014/main" id="{4BCE4D82-ABD5-61B7-FDC9-B52826601C35}"/>
                </a:ext>
              </a:extLst>
            </p:cNvPr>
            <p:cNvSpPr/>
            <p:nvPr/>
          </p:nvSpPr>
          <p:spPr>
            <a:xfrm>
              <a:off x="1667027" y="2741869"/>
              <a:ext cx="3828200" cy="3818543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20FFF04-4DE7-2A5F-0C2F-F40E1CFA1461}"/>
                    </a:ext>
                  </a:extLst>
                </p:cNvPr>
                <p:cNvSpPr txBox="1"/>
                <p:nvPr/>
              </p:nvSpPr>
              <p:spPr>
                <a:xfrm>
                  <a:off x="2290821" y="3094615"/>
                  <a:ext cx="2980175" cy="9684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𝑀𝑎𝑥𝑖𝑚𝑖𝑧𝑒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20FFF04-4DE7-2A5F-0C2F-F40E1CFA14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0821" y="3094615"/>
                  <a:ext cx="2980175" cy="9684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0A3CB75-3B31-A136-1860-C2E2379298AF}"/>
                    </a:ext>
                  </a:extLst>
                </p:cNvPr>
                <p:cNvSpPr txBox="1"/>
                <p:nvPr/>
              </p:nvSpPr>
              <p:spPr>
                <a:xfrm>
                  <a:off x="1909086" y="4043181"/>
                  <a:ext cx="3661228" cy="6296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𝑆𝑢𝑏𝑗𝑒𝑐𝑡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≥ </m:t>
                            </m:r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0A3CB75-3B31-A136-1860-C2E2379298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086" y="4043181"/>
                  <a:ext cx="3661228" cy="629661"/>
                </a:xfrm>
                <a:prstGeom prst="rect">
                  <a:avLst/>
                </a:prstGeom>
                <a:blipFill>
                  <a:blip r:embed="rId5"/>
                  <a:stretch>
                    <a:fillRect b="-287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CD7C154-D0B3-0914-17DB-700AF52A4AA3}"/>
                    </a:ext>
                  </a:extLst>
                </p:cNvPr>
                <p:cNvSpPr txBox="1"/>
                <p:nvPr/>
              </p:nvSpPr>
              <p:spPr>
                <a:xfrm>
                  <a:off x="3478031" y="4796245"/>
                  <a:ext cx="1314075" cy="5783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CD7C154-D0B3-0914-17DB-700AF52A4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031" y="4796245"/>
                  <a:ext cx="1314075" cy="578344"/>
                </a:xfrm>
                <a:prstGeom prst="rect">
                  <a:avLst/>
                </a:prstGeom>
                <a:blipFill>
                  <a:blip r:embed="rId6"/>
                  <a:stretch>
                    <a:fillRect b="-397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282265C-A8A1-9437-8268-6159616463E2}"/>
                    </a:ext>
                  </a:extLst>
                </p:cNvPr>
                <p:cNvSpPr txBox="1"/>
                <p:nvPr/>
              </p:nvSpPr>
              <p:spPr>
                <a:xfrm>
                  <a:off x="3443418" y="5514024"/>
                  <a:ext cx="1424664" cy="2660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={0,1}</m:t>
                      </m:r>
                    </m:oMath>
                  </a14:m>
                  <a:r>
                    <a:rPr lang="ko-KR" altLang="en-US" sz="16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282265C-A8A1-9437-8268-615961646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3418" y="5514024"/>
                  <a:ext cx="1424664" cy="266036"/>
                </a:xfrm>
                <a:prstGeom prst="rect">
                  <a:avLst/>
                </a:prstGeom>
                <a:blipFill>
                  <a:blip r:embed="rId7"/>
                  <a:stretch>
                    <a:fillRect l="-4061" b="-647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4AE8E7C-9ED1-797F-9BB4-2515640847D0}"/>
                    </a:ext>
                  </a:extLst>
                </p:cNvPr>
                <p:cNvSpPr txBox="1"/>
                <p:nvPr/>
              </p:nvSpPr>
              <p:spPr>
                <a:xfrm>
                  <a:off x="3431124" y="5802260"/>
                  <a:ext cx="1525526" cy="2460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={0,1}</m:t>
                      </m:r>
                    </m:oMath>
                  </a14:m>
                  <a:r>
                    <a:rPr lang="ko-KR" altLang="en-US" sz="16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4AE8E7C-9ED1-797F-9BB4-2515640847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124" y="5802260"/>
                  <a:ext cx="1525526" cy="246032"/>
                </a:xfrm>
                <a:prstGeom prst="rect">
                  <a:avLst/>
                </a:prstGeom>
                <a:blipFill>
                  <a:blip r:embed="rId8"/>
                  <a:stretch>
                    <a:fillRect l="-5714" b="-7741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10394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881779-8B46-8716-1905-429386F7AA22}"/>
              </a:ext>
            </a:extLst>
          </p:cNvPr>
          <p:cNvSpPr txBox="1"/>
          <p:nvPr/>
        </p:nvSpPr>
        <p:spPr>
          <a:xfrm>
            <a:off x="6163239" y="30657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85CDA-9764-7040-C630-3D02C8B1A13A}"/>
              </a:ext>
            </a:extLst>
          </p:cNvPr>
          <p:cNvSpPr txBox="1"/>
          <p:nvPr/>
        </p:nvSpPr>
        <p:spPr>
          <a:xfrm>
            <a:off x="473773" y="237530"/>
            <a:ext cx="528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2. MCLP 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모델의 가정 ①</a:t>
            </a:r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8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D0CA34-109B-CADF-BCB4-E438BFB29AC5}"/>
              </a:ext>
            </a:extLst>
          </p:cNvPr>
          <p:cNvGrpSpPr/>
          <p:nvPr/>
        </p:nvGrpSpPr>
        <p:grpSpPr>
          <a:xfrm>
            <a:off x="824641" y="1271705"/>
            <a:ext cx="7347295" cy="470690"/>
            <a:chOff x="824641" y="1271705"/>
            <a:chExt cx="7347295" cy="47069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66BC68C-7C5E-8460-C353-7979834A7218}"/>
                </a:ext>
              </a:extLst>
            </p:cNvPr>
            <p:cNvGrpSpPr/>
            <p:nvPr/>
          </p:nvGrpSpPr>
          <p:grpSpPr>
            <a:xfrm>
              <a:off x="2370644" y="1280730"/>
              <a:ext cx="5801292" cy="461665"/>
              <a:chOff x="2370644" y="1280730"/>
              <a:chExt cx="5801292" cy="461665"/>
            </a:xfrm>
          </p:grpSpPr>
          <p:sp>
            <p:nvSpPr>
              <p:cNvPr id="6" name="사각형: 둥근 모서리 16">
                <a:extLst>
                  <a:ext uri="{FF2B5EF4-FFF2-40B4-BE49-F238E27FC236}">
                    <a16:creationId xmlns:a16="http://schemas.microsoft.com/office/drawing/2014/main" id="{F44CB8DB-D775-B68D-7157-13DF4B252FBB}"/>
                  </a:ext>
                </a:extLst>
              </p:cNvPr>
              <p:cNvSpPr/>
              <p:nvPr/>
            </p:nvSpPr>
            <p:spPr>
              <a:xfrm>
                <a:off x="2370644" y="1280731"/>
                <a:ext cx="5801292" cy="461663"/>
              </a:xfrm>
              <a:prstGeom prst="roundRect">
                <a:avLst>
                  <a:gd name="adj" fmla="val 50000"/>
                </a:avLst>
              </a:prstGeom>
              <a:solidFill>
                <a:srgbClr val="ECEBF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628650"/>
                <a:endParaRPr lang="ko-KR" altLang="en-US" sz="1200" b="1" dirty="0">
                  <a:solidFill>
                    <a:srgbClr val="44546A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54849108-5A73-73EA-E768-E85005F7C568}"/>
                      </a:ext>
                    </a:extLst>
                  </p:cNvPr>
                  <p:cNvSpPr/>
                  <p:nvPr/>
                </p:nvSpPr>
                <p:spPr>
                  <a:xfrm>
                    <a:off x="2562808" y="1280730"/>
                    <a:ext cx="5416964" cy="46166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수요 지점 인덱스 </a:t>
                    </a:r>
                    <a14:m>
                      <m:oMath xmlns:m="http://schemas.openxmlformats.org/officeDocument/2006/math"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𝑖</m:t>
                        </m:r>
                      </m:oMath>
                    </a14:m>
                    <a:r>
                      <a:rPr lang="ko-KR" altLang="en-US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와</a:t>
                    </a:r>
                    <a:r>
                      <a:rPr lang="en-US" altLang="ko-KR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 </a:t>
                    </a:r>
                    <a:r>
                      <a:rPr lang="ko-KR" altLang="en-US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후보지 인덱스 </a:t>
                    </a:r>
                    <a14:m>
                      <m:oMath xmlns:m="http://schemas.openxmlformats.org/officeDocument/2006/math"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𝑗</m:t>
                        </m:r>
                      </m:oMath>
                    </a14:m>
                    <a:r>
                      <a:rPr lang="ko-KR" altLang="en-US" sz="2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는 동일</a:t>
                    </a:r>
                    <a:endParaRPr lang="ko-KR" altLang="en-US" sz="2000" dirty="0">
                      <a:solidFill>
                        <a:prstClr val="white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54849108-5A73-73EA-E768-E85005F7C5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2808" y="1280730"/>
                    <a:ext cx="5416964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462" t="-10526" r="-1462" b="-2894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03CB76-227C-E701-B4DA-849E7CDE9F96}"/>
                </a:ext>
              </a:extLst>
            </p:cNvPr>
            <p:cNvSpPr txBox="1"/>
            <p:nvPr/>
          </p:nvSpPr>
          <p:spPr>
            <a:xfrm>
              <a:off x="824641" y="1271705"/>
              <a:ext cx="1302295" cy="461665"/>
            </a:xfrm>
            <a:prstGeom prst="rect">
              <a:avLst/>
            </a:prstGeom>
            <a:noFill/>
            <a:ln>
              <a:solidFill>
                <a:srgbClr val="85A2FF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85A2FF"/>
                  </a:solidFill>
                </a:rPr>
                <a:t>가정 </a:t>
              </a:r>
              <a:r>
                <a:rPr lang="en-US" altLang="ko-KR" sz="2400" b="1" dirty="0">
                  <a:solidFill>
                    <a:srgbClr val="85A2FF"/>
                  </a:solidFill>
                </a:rPr>
                <a:t>1</a:t>
              </a:r>
              <a:endParaRPr lang="ko-KR" altLang="en-US" sz="3200" dirty="0">
                <a:solidFill>
                  <a:srgbClr val="85A2FF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11A764-28C7-5A39-FA83-7941A59C2E45}"/>
              </a:ext>
            </a:extLst>
          </p:cNvPr>
          <p:cNvGrpSpPr/>
          <p:nvPr/>
        </p:nvGrpSpPr>
        <p:grpSpPr>
          <a:xfrm>
            <a:off x="793307" y="3189142"/>
            <a:ext cx="7347296" cy="479716"/>
            <a:chOff x="824640" y="2559996"/>
            <a:chExt cx="7347296" cy="47971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713376-7486-D2FC-6F25-686A643D5B6E}"/>
                </a:ext>
              </a:extLst>
            </p:cNvPr>
            <p:cNvGrpSpPr/>
            <p:nvPr/>
          </p:nvGrpSpPr>
          <p:grpSpPr>
            <a:xfrm>
              <a:off x="2370644" y="2559996"/>
              <a:ext cx="5801292" cy="479716"/>
              <a:chOff x="2370644" y="2559996"/>
              <a:chExt cx="5801292" cy="479716"/>
            </a:xfrm>
          </p:grpSpPr>
          <p:sp>
            <p:nvSpPr>
              <p:cNvPr id="8" name="사각형: 둥근 모서리 16">
                <a:extLst>
                  <a:ext uri="{FF2B5EF4-FFF2-40B4-BE49-F238E27FC236}">
                    <a16:creationId xmlns:a16="http://schemas.microsoft.com/office/drawing/2014/main" id="{0E76090D-9A06-A957-5C1E-79FA7F73A0C4}"/>
                  </a:ext>
                </a:extLst>
              </p:cNvPr>
              <p:cNvSpPr/>
              <p:nvPr/>
            </p:nvSpPr>
            <p:spPr>
              <a:xfrm>
                <a:off x="2370644" y="2559996"/>
                <a:ext cx="5801292" cy="461663"/>
              </a:xfrm>
              <a:prstGeom prst="roundRect">
                <a:avLst>
                  <a:gd name="adj" fmla="val 50000"/>
                </a:avLst>
              </a:prstGeom>
              <a:solidFill>
                <a:srgbClr val="ECEBF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628650"/>
                <a:endParaRPr lang="ko-KR" altLang="en-US" sz="1200" b="1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CD3542F-085F-3273-6744-2BA8C2A3B81D}"/>
                  </a:ext>
                </a:extLst>
              </p:cNvPr>
              <p:cNvSpPr/>
              <p:nvPr/>
            </p:nvSpPr>
            <p:spPr>
              <a:xfrm>
                <a:off x="3017452" y="2578047"/>
                <a:ext cx="4507676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AED</a:t>
                </a:r>
                <a:r>
                  <a:rPr lang="ko-KR" altLang="en-US" sz="2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의 유효거리는 </a:t>
                </a:r>
                <a:r>
                  <a:rPr lang="en-US" altLang="ko-KR" sz="2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200m</a:t>
                </a:r>
                <a:r>
                  <a:rPr lang="ko-KR" altLang="en-US" sz="2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로 설정</a:t>
                </a:r>
                <a:endPara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D80634-2AF8-6DE0-2284-71B5E1E71ECA}"/>
                </a:ext>
              </a:extLst>
            </p:cNvPr>
            <p:cNvSpPr txBox="1"/>
            <p:nvPr/>
          </p:nvSpPr>
          <p:spPr>
            <a:xfrm>
              <a:off x="824640" y="2578046"/>
              <a:ext cx="1302295" cy="461665"/>
            </a:xfrm>
            <a:prstGeom prst="rect">
              <a:avLst/>
            </a:prstGeom>
            <a:noFill/>
            <a:ln>
              <a:solidFill>
                <a:srgbClr val="85A2FF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85A2FF"/>
                  </a:solidFill>
                </a:rPr>
                <a:t>가정 </a:t>
              </a:r>
              <a:r>
                <a:rPr lang="en-US" altLang="ko-KR" sz="2400" b="1" dirty="0">
                  <a:solidFill>
                    <a:srgbClr val="85A2FF"/>
                  </a:solidFill>
                </a:rPr>
                <a:t>2</a:t>
              </a:r>
              <a:endParaRPr lang="ko-KR" altLang="en-US" sz="3200" dirty="0">
                <a:solidFill>
                  <a:srgbClr val="85A2FF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BA2974B-FC02-6E76-D7FB-7120896D5EB6}"/>
              </a:ext>
            </a:extLst>
          </p:cNvPr>
          <p:cNvSpPr txBox="1"/>
          <p:nvPr/>
        </p:nvSpPr>
        <p:spPr>
          <a:xfrm>
            <a:off x="2339311" y="3668856"/>
            <a:ext cx="8803652" cy="227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(2.3m/s X 3 min X 60sec) / 2 = 207 -&gt; 200m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급성 심정지 환자의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소생률을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최대로 하는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골든타임은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현실적으로 당황하고 기계 준비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 확인 등을 고려하여 왕복 기준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 거리 이내에 존재해야 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2.3m/s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대한민국 청년층의 평균 보행속도인 두 배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위급 상황 시 일정하게 달릴 수 있는 속도로 가정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A508A0-6C8F-1644-531F-F196A1925A8E}"/>
              </a:ext>
            </a:extLst>
          </p:cNvPr>
          <p:cNvSpPr txBox="1"/>
          <p:nvPr/>
        </p:nvSpPr>
        <p:spPr>
          <a:xfrm>
            <a:off x="2339311" y="2003863"/>
            <a:ext cx="7118750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심정지는 장소에 관계 없이 발생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하지만 각 후보지 별 인구학적 정보와 인근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point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들과의 관계를 통해 수요량을 반영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24CDE-4AF8-8511-50FB-45464859FF5D}"/>
              </a:ext>
            </a:extLst>
          </p:cNvPr>
          <p:cNvSpPr txBox="1"/>
          <p:nvPr/>
        </p:nvSpPr>
        <p:spPr>
          <a:xfrm>
            <a:off x="6634404" y="306576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입지선정 모델링</a:t>
            </a:r>
          </a:p>
        </p:txBody>
      </p:sp>
    </p:spTree>
    <p:extLst>
      <p:ext uri="{BB962C8B-B14F-4D97-AF65-F5344CB8AC3E}">
        <p14:creationId xmlns:p14="http://schemas.microsoft.com/office/powerpoint/2010/main" val="2747136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881779-8B46-8716-1905-429386F7AA22}"/>
              </a:ext>
            </a:extLst>
          </p:cNvPr>
          <p:cNvSpPr txBox="1"/>
          <p:nvPr/>
        </p:nvSpPr>
        <p:spPr>
          <a:xfrm>
            <a:off x="6163239" y="30657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85CDA-9764-7040-C630-3D02C8B1A13A}"/>
              </a:ext>
            </a:extLst>
          </p:cNvPr>
          <p:cNvSpPr txBox="1"/>
          <p:nvPr/>
        </p:nvSpPr>
        <p:spPr>
          <a:xfrm>
            <a:off x="473773" y="237530"/>
            <a:ext cx="528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2. MCLP 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모델의 가정 ②</a:t>
            </a:r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8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9E4F96-4D24-EE42-F339-D83E6BACF6C1}"/>
              </a:ext>
            </a:extLst>
          </p:cNvPr>
          <p:cNvGrpSpPr/>
          <p:nvPr/>
        </p:nvGrpSpPr>
        <p:grpSpPr>
          <a:xfrm>
            <a:off x="1975735" y="3090900"/>
            <a:ext cx="6517279" cy="2920074"/>
            <a:chOff x="3139877" y="2655334"/>
            <a:chExt cx="8695637" cy="389609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7A88667-D540-8F08-F46C-D7C789B71F83}"/>
                </a:ext>
              </a:extLst>
            </p:cNvPr>
            <p:cNvSpPr/>
            <p:nvPr/>
          </p:nvSpPr>
          <p:spPr>
            <a:xfrm>
              <a:off x="7939424" y="2655334"/>
              <a:ext cx="3896090" cy="389609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524D3DA-3DEB-B92A-C909-D70766F0BC2A}"/>
                </a:ext>
              </a:extLst>
            </p:cNvPr>
            <p:cNvGrpSpPr/>
            <p:nvPr/>
          </p:nvGrpSpPr>
          <p:grpSpPr>
            <a:xfrm>
              <a:off x="10111490" y="4066106"/>
              <a:ext cx="594244" cy="459189"/>
              <a:chOff x="1058779" y="2823411"/>
              <a:chExt cx="2005263" cy="1315452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5FAE5DB-8CAC-827B-E314-1BCB12FD1497}"/>
                  </a:ext>
                </a:extLst>
              </p:cNvPr>
              <p:cNvGrpSpPr/>
              <p:nvPr/>
            </p:nvGrpSpPr>
            <p:grpSpPr>
              <a:xfrm>
                <a:off x="1058779" y="2823411"/>
                <a:ext cx="2005263" cy="1315452"/>
                <a:chOff x="1058779" y="2823411"/>
                <a:chExt cx="2005263" cy="1315452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87AEB4DA-3D25-8F72-370F-F34C1AD0EDE7}"/>
                    </a:ext>
                  </a:extLst>
                </p:cNvPr>
                <p:cNvCxnSpPr/>
                <p:nvPr/>
              </p:nvCxnSpPr>
              <p:spPr>
                <a:xfrm>
                  <a:off x="1058779" y="2823411"/>
                  <a:ext cx="0" cy="1315452"/>
                </a:xfrm>
                <a:prstGeom prst="line">
                  <a:avLst/>
                </a:prstGeom>
                <a:ln w="38100">
                  <a:solidFill>
                    <a:srgbClr val="ECEBF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DA8A4EAB-7484-8233-549E-76846C0EDA6F}"/>
                    </a:ext>
                  </a:extLst>
                </p:cNvPr>
                <p:cNvCxnSpPr/>
                <p:nvPr/>
              </p:nvCxnSpPr>
              <p:spPr>
                <a:xfrm>
                  <a:off x="1058779" y="4138863"/>
                  <a:ext cx="2005263" cy="0"/>
                </a:xfrm>
                <a:prstGeom prst="line">
                  <a:avLst/>
                </a:prstGeom>
                <a:ln w="38100">
                  <a:solidFill>
                    <a:srgbClr val="ECEBF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DA50249E-7B8D-2CDC-8BDA-80F4361449A7}"/>
                    </a:ext>
                  </a:extLst>
                </p:cNvPr>
                <p:cNvCxnSpPr/>
                <p:nvPr/>
              </p:nvCxnSpPr>
              <p:spPr>
                <a:xfrm>
                  <a:off x="1058779" y="2823411"/>
                  <a:ext cx="2005263" cy="0"/>
                </a:xfrm>
                <a:prstGeom prst="line">
                  <a:avLst/>
                </a:prstGeom>
                <a:ln w="38100">
                  <a:solidFill>
                    <a:srgbClr val="ECEBF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B6C720F4-3AAC-0254-79F6-E0028FDD5DE6}"/>
                  </a:ext>
                </a:extLst>
              </p:cNvPr>
              <p:cNvCxnSpPr/>
              <p:nvPr/>
            </p:nvCxnSpPr>
            <p:spPr>
              <a:xfrm>
                <a:off x="3064042" y="2823411"/>
                <a:ext cx="0" cy="1315452"/>
              </a:xfrm>
              <a:prstGeom prst="line">
                <a:avLst/>
              </a:prstGeom>
              <a:ln w="38100">
                <a:solidFill>
                  <a:srgbClr val="ECEBF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274F8A0-BBA6-4C8D-3C26-64CD09F2B1D8}"/>
                </a:ext>
              </a:extLst>
            </p:cNvPr>
            <p:cNvGrpSpPr/>
            <p:nvPr/>
          </p:nvGrpSpPr>
          <p:grpSpPr>
            <a:xfrm>
              <a:off x="3139877" y="4066106"/>
              <a:ext cx="7565858" cy="2438270"/>
              <a:chOff x="1454781" y="3359239"/>
              <a:chExt cx="8686169" cy="2799316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ADDD29D0-ED7A-3A95-30BC-AA3CDBBD32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54781" y="3359239"/>
                <a:ext cx="8003933" cy="365060"/>
              </a:xfrm>
              <a:prstGeom prst="line">
                <a:avLst/>
              </a:prstGeom>
              <a:ln w="28575">
                <a:solidFill>
                  <a:srgbClr val="ECEBF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28B92AB6-5085-5937-7334-B2182156A8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2631" y="3359239"/>
                <a:ext cx="5508319" cy="365060"/>
              </a:xfrm>
              <a:prstGeom prst="line">
                <a:avLst/>
              </a:prstGeom>
              <a:ln w="28575">
                <a:solidFill>
                  <a:srgbClr val="ECEBF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06C1E282-6B49-DA46-4F97-3514F20DF4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0412" y="3886423"/>
                <a:ext cx="7988300" cy="2261179"/>
              </a:xfrm>
              <a:prstGeom prst="line">
                <a:avLst/>
              </a:prstGeom>
              <a:ln w="28575">
                <a:solidFill>
                  <a:srgbClr val="ECEBF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35D05FB6-CA6A-0416-5B58-B1F5DD4B1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8262" y="3864962"/>
                <a:ext cx="5477057" cy="2293593"/>
              </a:xfrm>
              <a:prstGeom prst="line">
                <a:avLst/>
              </a:prstGeom>
              <a:ln w="28575">
                <a:solidFill>
                  <a:srgbClr val="ECEBF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8463E12-E60F-5F7F-C5A3-8CA8E504D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3491" y="4384081"/>
              <a:ext cx="2754368" cy="2128377"/>
            </a:xfrm>
            <a:prstGeom prst="rect">
              <a:avLst/>
            </a:prstGeom>
            <a:ln w="38100">
              <a:solidFill>
                <a:srgbClr val="ECEBFB"/>
              </a:solidFill>
            </a:ln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D5D05D2-AF7C-67C7-8A8D-75FBC5B0718D}"/>
              </a:ext>
            </a:extLst>
          </p:cNvPr>
          <p:cNvSpPr txBox="1"/>
          <p:nvPr/>
        </p:nvSpPr>
        <p:spPr>
          <a:xfrm>
            <a:off x="824641" y="1271705"/>
            <a:ext cx="1302295" cy="461665"/>
          </a:xfrm>
          <a:prstGeom prst="rect">
            <a:avLst/>
          </a:prstGeom>
          <a:noFill/>
          <a:ln>
            <a:solidFill>
              <a:srgbClr val="85A2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85A2FF"/>
                </a:solidFill>
              </a:rPr>
              <a:t>가정 </a:t>
            </a:r>
            <a:r>
              <a:rPr lang="en-US" altLang="ko-KR" sz="2400" b="1" dirty="0">
                <a:solidFill>
                  <a:srgbClr val="85A2FF"/>
                </a:solidFill>
              </a:rPr>
              <a:t>3</a:t>
            </a:r>
            <a:endParaRPr lang="ko-KR" altLang="en-US" sz="3200" dirty="0">
              <a:solidFill>
                <a:srgbClr val="85A2FF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881DF54-0EEB-E631-D94F-DBF4975F0CFC}"/>
              </a:ext>
            </a:extLst>
          </p:cNvPr>
          <p:cNvGrpSpPr/>
          <p:nvPr/>
        </p:nvGrpSpPr>
        <p:grpSpPr>
          <a:xfrm>
            <a:off x="2370644" y="1280730"/>
            <a:ext cx="5801292" cy="461665"/>
            <a:chOff x="2370644" y="1280730"/>
            <a:chExt cx="5801292" cy="461665"/>
          </a:xfrm>
        </p:grpSpPr>
        <p:sp>
          <p:nvSpPr>
            <p:cNvPr id="53" name="사각형: 둥근 모서리 16">
              <a:extLst>
                <a:ext uri="{FF2B5EF4-FFF2-40B4-BE49-F238E27FC236}">
                  <a16:creationId xmlns:a16="http://schemas.microsoft.com/office/drawing/2014/main" id="{8788E7F6-0776-1F9F-9FF4-BBF9C2E4D728}"/>
                </a:ext>
              </a:extLst>
            </p:cNvPr>
            <p:cNvSpPr/>
            <p:nvPr/>
          </p:nvSpPr>
          <p:spPr>
            <a:xfrm>
              <a:off x="2370644" y="1280731"/>
              <a:ext cx="5801292" cy="461663"/>
            </a:xfrm>
            <a:prstGeom prst="roundRect">
              <a:avLst>
                <a:gd name="adj" fmla="val 50000"/>
              </a:avLst>
            </a:prstGeom>
            <a:solidFill>
              <a:srgbClr val="ECEBF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628650"/>
              <a:endParaRPr lang="ko-KR" altLang="en-US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EEA135B-C7F4-410B-4E7B-653A232D0E06}"/>
                </a:ext>
              </a:extLst>
            </p:cNvPr>
            <p:cNvSpPr/>
            <p:nvPr/>
          </p:nvSpPr>
          <p:spPr>
            <a:xfrm>
              <a:off x="2562808" y="1280730"/>
              <a:ext cx="5416964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도보 노드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링크 데이터 활용한 후보지 선정</a:t>
              </a: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D2417B3-F68D-4661-5C6E-5F9E0150285F}"/>
              </a:ext>
            </a:extLst>
          </p:cNvPr>
          <p:cNvSpPr txBox="1"/>
          <p:nvPr/>
        </p:nvSpPr>
        <p:spPr>
          <a:xfrm>
            <a:off x="1072892" y="2109256"/>
            <a:ext cx="8450584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24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AED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대부분 공공기관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아파트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지하철과 같은 건물 내부에 존재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24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 커버되지 못하는 외부지역에 설치하기 위해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도보 노드 데이터를 후보지로 활용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(8,541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277859-BB9B-D2BB-CBA7-67F40FCF5C80}"/>
              </a:ext>
            </a:extLst>
          </p:cNvPr>
          <p:cNvSpPr txBox="1"/>
          <p:nvPr/>
        </p:nvSpPr>
        <p:spPr>
          <a:xfrm>
            <a:off x="8383601" y="6343613"/>
            <a:ext cx="362492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 데이터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서울시 자치구별 도보 네트워크 공간정보</a:t>
            </a:r>
            <a:endParaRPr lang="en-US" altLang="ko-KR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529F697-C91F-A5E6-D333-C9ABC189533D}"/>
              </a:ext>
            </a:extLst>
          </p:cNvPr>
          <p:cNvSpPr/>
          <p:nvPr/>
        </p:nvSpPr>
        <p:spPr>
          <a:xfrm>
            <a:off x="5406620" y="2924580"/>
            <a:ext cx="3252713" cy="3252713"/>
          </a:xfrm>
          <a:prstGeom prst="ellipse">
            <a:avLst/>
          </a:prstGeom>
          <a:noFill/>
          <a:ln w="19050">
            <a:solidFill>
              <a:srgbClr val="6689FF"/>
            </a:solidFill>
          </a:ln>
          <a:effectLst>
            <a:outerShdw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700" b="1" dirty="0">
              <a:solidFill>
                <a:prstClr val="white">
                  <a:lumMod val="50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030C4-1F13-C5B7-B2F9-EA43201E7318}"/>
              </a:ext>
            </a:extLst>
          </p:cNvPr>
          <p:cNvSpPr txBox="1"/>
          <p:nvPr/>
        </p:nvSpPr>
        <p:spPr>
          <a:xfrm>
            <a:off x="6634404" y="306576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입지선정 모델링</a:t>
            </a:r>
          </a:p>
        </p:txBody>
      </p:sp>
    </p:spTree>
    <p:extLst>
      <p:ext uri="{BB962C8B-B14F-4D97-AF65-F5344CB8AC3E}">
        <p14:creationId xmlns:p14="http://schemas.microsoft.com/office/powerpoint/2010/main" val="3415175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881779-8B46-8716-1905-429386F7AA22}"/>
              </a:ext>
            </a:extLst>
          </p:cNvPr>
          <p:cNvSpPr txBox="1"/>
          <p:nvPr/>
        </p:nvSpPr>
        <p:spPr>
          <a:xfrm>
            <a:off x="6163239" y="30657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85CDA-9764-7040-C630-3D02C8B1A13A}"/>
              </a:ext>
            </a:extLst>
          </p:cNvPr>
          <p:cNvSpPr txBox="1"/>
          <p:nvPr/>
        </p:nvSpPr>
        <p:spPr>
          <a:xfrm>
            <a:off x="473773" y="237530"/>
            <a:ext cx="528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3. 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수요량 계산 ①</a:t>
            </a:r>
            <a:endParaRPr lang="ko-KR" altLang="en-US" sz="28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FFA7065-92CA-946D-D618-905ECAA9C07D}"/>
              </a:ext>
            </a:extLst>
          </p:cNvPr>
          <p:cNvGrpSpPr/>
          <p:nvPr/>
        </p:nvGrpSpPr>
        <p:grpSpPr>
          <a:xfrm>
            <a:off x="2415102" y="2091249"/>
            <a:ext cx="7361796" cy="2673007"/>
            <a:chOff x="2407438" y="1871489"/>
            <a:chExt cx="7361796" cy="2673007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AD2EB99-22D2-AE2E-705C-9B4B17D91132}"/>
                </a:ext>
              </a:extLst>
            </p:cNvPr>
            <p:cNvSpPr/>
            <p:nvPr/>
          </p:nvSpPr>
          <p:spPr>
            <a:xfrm>
              <a:off x="7583739" y="2913816"/>
              <a:ext cx="1961117" cy="98488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유효거리 내에 존재하는 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24</a:t>
              </a: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시간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AED</a:t>
              </a: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와</a:t>
              </a:r>
              <a:endPara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겹치는 정도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290FDCB-1553-098A-1287-A43119D18E44}"/>
                    </a:ext>
                  </a:extLst>
                </p:cNvPr>
                <p:cNvSpPr txBox="1"/>
                <p:nvPr/>
              </p:nvSpPr>
              <p:spPr>
                <a:xfrm>
                  <a:off x="8362451" y="2370153"/>
                  <a:ext cx="469533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290FDCB-1553-098A-1287-A43119D18E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2451" y="2370153"/>
                  <a:ext cx="469533" cy="55399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AE21C96-A148-8305-D1E9-CC4F9336BFAB}"/>
                </a:ext>
              </a:extLst>
            </p:cNvPr>
            <p:cNvGrpSpPr/>
            <p:nvPr/>
          </p:nvGrpSpPr>
          <p:grpSpPr>
            <a:xfrm>
              <a:off x="2407438" y="1871489"/>
              <a:ext cx="7361796" cy="2673007"/>
              <a:chOff x="2407438" y="1871489"/>
              <a:chExt cx="7361796" cy="2673007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4B91E2D-3030-66E5-75FE-FD1D3E5F9566}"/>
                  </a:ext>
                </a:extLst>
              </p:cNvPr>
              <p:cNvSpPr/>
              <p:nvPr/>
            </p:nvSpPr>
            <p:spPr>
              <a:xfrm>
                <a:off x="3085426" y="3052588"/>
                <a:ext cx="1096766" cy="92333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심정지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발생인구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추정량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12846FF-4E4A-391F-D506-48B5EA07BABD}"/>
                      </a:ext>
                    </a:extLst>
                  </p:cNvPr>
                  <p:cNvSpPr txBox="1"/>
                  <p:nvPr/>
                </p:nvSpPr>
                <p:spPr>
                  <a:xfrm>
                    <a:off x="3382500" y="2415294"/>
                    <a:ext cx="469533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12846FF-4E4A-391F-D506-48B5EA07BA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2500" y="2415294"/>
                    <a:ext cx="469533" cy="55399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F05060BA-A32E-85D2-6436-7B8173D1BEE7}"/>
                  </a:ext>
                </a:extLst>
              </p:cNvPr>
              <p:cNvSpPr/>
              <p:nvPr/>
            </p:nvSpPr>
            <p:spPr>
              <a:xfrm>
                <a:off x="5149361" y="2924151"/>
                <a:ext cx="1961117" cy="98488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후보지</a:t>
                </a:r>
                <a:endPara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1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유효거리 내에 존재하는 </a:t>
                </a:r>
                <a:endPara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en-US" altLang="ko-KR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24</a:t>
                </a: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시간</a:t>
                </a:r>
                <a:endPara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en-US" altLang="ko-KR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AED</a:t>
                </a: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개수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4E743100-B0C9-F61C-1308-A3CD9EF5EE70}"/>
                      </a:ext>
                    </a:extLst>
                  </p:cNvPr>
                  <p:cNvSpPr txBox="1"/>
                  <p:nvPr/>
                </p:nvSpPr>
                <p:spPr>
                  <a:xfrm>
                    <a:off x="5908519" y="2409467"/>
                    <a:ext cx="469533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4E743100-B0C9-F61C-1308-A3CD9EF5EE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08519" y="2409467"/>
                    <a:ext cx="469533" cy="55399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44D0909D-436B-6FD4-CA66-28D36F2B57B0}"/>
                  </a:ext>
                </a:extLst>
              </p:cNvPr>
              <p:cNvSpPr/>
              <p:nvPr/>
            </p:nvSpPr>
            <p:spPr>
              <a:xfrm>
                <a:off x="2612263" y="2185852"/>
                <a:ext cx="2044282" cy="2044282"/>
              </a:xfrm>
              <a:prstGeom prst="ellipse">
                <a:avLst/>
              </a:prstGeom>
              <a:noFill/>
              <a:ln>
                <a:solidFill>
                  <a:srgbClr val="6689FF"/>
                </a:solidFill>
              </a:ln>
              <a:effectLst>
                <a:outerShdw dist="254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sz="700" b="1" dirty="0">
                  <a:solidFill>
                    <a:prstClr val="white">
                      <a:lumMod val="50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sp>
            <p:nvSpPr>
              <p:cNvPr id="11" name="원호 10">
                <a:extLst>
                  <a:ext uri="{FF2B5EF4-FFF2-40B4-BE49-F238E27FC236}">
                    <a16:creationId xmlns:a16="http://schemas.microsoft.com/office/drawing/2014/main" id="{B88B21B6-7F76-85C8-3E1E-A02166F3EA8C}"/>
                  </a:ext>
                </a:extLst>
              </p:cNvPr>
              <p:cNvSpPr/>
              <p:nvPr/>
            </p:nvSpPr>
            <p:spPr>
              <a:xfrm>
                <a:off x="2407438" y="1981027"/>
                <a:ext cx="2453932" cy="2453932"/>
              </a:xfrm>
              <a:prstGeom prst="arc">
                <a:avLst>
                  <a:gd name="adj1" fmla="val 5384123"/>
                  <a:gd name="adj2" fmla="val 16148387"/>
                </a:avLst>
              </a:prstGeom>
              <a:noFill/>
              <a:ln w="19050">
                <a:solidFill>
                  <a:srgbClr val="6689FF"/>
                </a:solidFill>
                <a:prstDash val="dash"/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원호 11">
                <a:extLst>
                  <a:ext uri="{FF2B5EF4-FFF2-40B4-BE49-F238E27FC236}">
                    <a16:creationId xmlns:a16="http://schemas.microsoft.com/office/drawing/2014/main" id="{1455E907-68B5-4482-57B4-5151631B2234}"/>
                  </a:ext>
                </a:extLst>
              </p:cNvPr>
              <p:cNvSpPr/>
              <p:nvPr/>
            </p:nvSpPr>
            <p:spPr>
              <a:xfrm>
                <a:off x="2407438" y="1981027"/>
                <a:ext cx="2453932" cy="2453932"/>
              </a:xfrm>
              <a:prstGeom prst="arc">
                <a:avLst>
                  <a:gd name="adj1" fmla="val 21587805"/>
                  <a:gd name="adj2" fmla="val 5385223"/>
                </a:avLst>
              </a:prstGeom>
              <a:noFill/>
              <a:ln w="19050">
                <a:solidFill>
                  <a:srgbClr val="6689FF"/>
                </a:solidFill>
                <a:prstDash val="solid"/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원호 12">
                <a:extLst>
                  <a:ext uri="{FF2B5EF4-FFF2-40B4-BE49-F238E27FC236}">
                    <a16:creationId xmlns:a16="http://schemas.microsoft.com/office/drawing/2014/main" id="{CB81E9B8-63CE-70D5-AA96-F948BC6BF6C4}"/>
                  </a:ext>
                </a:extLst>
              </p:cNvPr>
              <p:cNvSpPr/>
              <p:nvPr/>
            </p:nvSpPr>
            <p:spPr>
              <a:xfrm>
                <a:off x="4861370" y="1981027"/>
                <a:ext cx="2453932" cy="2453932"/>
              </a:xfrm>
              <a:prstGeom prst="arc">
                <a:avLst>
                  <a:gd name="adj1" fmla="val 10785125"/>
                  <a:gd name="adj2" fmla="val 16222424"/>
                </a:avLst>
              </a:prstGeom>
              <a:noFill/>
              <a:ln w="19050">
                <a:solidFill>
                  <a:srgbClr val="6689FF"/>
                </a:solidFill>
                <a:prstDash val="solid"/>
                <a:tailEnd type="triangle" w="lg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AE5B463-8734-053C-338D-C04AF1FC9309}"/>
                  </a:ext>
                </a:extLst>
              </p:cNvPr>
              <p:cNvSpPr/>
              <p:nvPr/>
            </p:nvSpPr>
            <p:spPr>
              <a:xfrm>
                <a:off x="5066195" y="2185852"/>
                <a:ext cx="2044282" cy="2044282"/>
              </a:xfrm>
              <a:prstGeom prst="ellipse">
                <a:avLst/>
              </a:prstGeom>
              <a:noFill/>
              <a:ln>
                <a:solidFill>
                  <a:srgbClr val="6689FF"/>
                </a:solidFill>
              </a:ln>
              <a:effectLst>
                <a:outerShdw dist="254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sz="700" b="1" dirty="0">
                  <a:solidFill>
                    <a:prstClr val="white">
                      <a:lumMod val="50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sp>
            <p:nvSpPr>
              <p:cNvPr id="15" name="원호 14">
                <a:extLst>
                  <a:ext uri="{FF2B5EF4-FFF2-40B4-BE49-F238E27FC236}">
                    <a16:creationId xmlns:a16="http://schemas.microsoft.com/office/drawing/2014/main" id="{A9FF1136-0A73-6B1E-3037-C001F492D4D1}"/>
                  </a:ext>
                </a:extLst>
              </p:cNvPr>
              <p:cNvSpPr/>
              <p:nvPr/>
            </p:nvSpPr>
            <p:spPr>
              <a:xfrm>
                <a:off x="4861370" y="1981027"/>
                <a:ext cx="2453932" cy="2453932"/>
              </a:xfrm>
              <a:prstGeom prst="arc">
                <a:avLst>
                  <a:gd name="adj1" fmla="val 5384123"/>
                  <a:gd name="adj2" fmla="val 8713473"/>
                </a:avLst>
              </a:prstGeom>
              <a:noFill/>
              <a:ln w="19050">
                <a:solidFill>
                  <a:srgbClr val="6689FF"/>
                </a:solidFill>
                <a:prstDash val="dash"/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71D58802-58FB-C0CD-C3C9-1E6619E21DD3}"/>
                  </a:ext>
                </a:extLst>
              </p:cNvPr>
              <p:cNvSpPr/>
              <p:nvPr/>
            </p:nvSpPr>
            <p:spPr>
              <a:xfrm>
                <a:off x="4861370" y="1981027"/>
                <a:ext cx="2453932" cy="2453932"/>
              </a:xfrm>
              <a:prstGeom prst="arc">
                <a:avLst>
                  <a:gd name="adj1" fmla="val 21587805"/>
                  <a:gd name="adj2" fmla="val 5385223"/>
                </a:avLst>
              </a:prstGeom>
              <a:noFill/>
              <a:ln w="19050">
                <a:solidFill>
                  <a:srgbClr val="6689FF"/>
                </a:solidFill>
                <a:prstDash val="solid"/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56BD68D6-78A5-7336-4C5B-B62C77AF7B55}"/>
                  </a:ext>
                </a:extLst>
              </p:cNvPr>
              <p:cNvSpPr/>
              <p:nvPr/>
            </p:nvSpPr>
            <p:spPr>
              <a:xfrm>
                <a:off x="7315302" y="1981027"/>
                <a:ext cx="2453932" cy="2453932"/>
              </a:xfrm>
              <a:prstGeom prst="arc">
                <a:avLst>
                  <a:gd name="adj1" fmla="val 10785125"/>
                  <a:gd name="adj2" fmla="val 16222424"/>
                </a:avLst>
              </a:prstGeom>
              <a:noFill/>
              <a:ln w="19050">
                <a:solidFill>
                  <a:srgbClr val="6689FF"/>
                </a:solidFill>
                <a:prstDash val="solid"/>
                <a:tailEnd type="triangle" w="lg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23D029D7-9F82-F6F4-CC12-3A1C30113404}"/>
                  </a:ext>
                </a:extLst>
              </p:cNvPr>
              <p:cNvSpPr/>
              <p:nvPr/>
            </p:nvSpPr>
            <p:spPr>
              <a:xfrm>
                <a:off x="7520127" y="2185852"/>
                <a:ext cx="2044282" cy="2044282"/>
              </a:xfrm>
              <a:prstGeom prst="ellipse">
                <a:avLst/>
              </a:prstGeom>
              <a:noFill/>
              <a:ln>
                <a:solidFill>
                  <a:srgbClr val="6689FF"/>
                </a:solidFill>
              </a:ln>
              <a:effectLst>
                <a:outerShdw dist="254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altLang="ko-KR" sz="700" b="1" dirty="0">
                  <a:solidFill>
                    <a:prstClr val="white">
                      <a:lumMod val="50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2FCA4B1D-3777-B3EF-885C-C9F5C9287263}"/>
                  </a:ext>
                </a:extLst>
              </p:cNvPr>
              <p:cNvSpPr/>
              <p:nvPr/>
            </p:nvSpPr>
            <p:spPr>
              <a:xfrm>
                <a:off x="7315302" y="1981027"/>
                <a:ext cx="2453932" cy="2453932"/>
              </a:xfrm>
              <a:prstGeom prst="arc">
                <a:avLst>
                  <a:gd name="adj1" fmla="val 16284385"/>
                  <a:gd name="adj2" fmla="val 5385223"/>
                </a:avLst>
              </a:prstGeom>
              <a:noFill/>
              <a:ln w="19050">
                <a:solidFill>
                  <a:srgbClr val="6689FF"/>
                </a:solidFill>
                <a:prstDash val="dash"/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EA4F7380-C272-B6EB-9EB8-A87280762C7C}"/>
                  </a:ext>
                </a:extLst>
              </p:cNvPr>
              <p:cNvSpPr/>
              <p:nvPr/>
            </p:nvSpPr>
            <p:spPr>
              <a:xfrm>
                <a:off x="3555347" y="1871489"/>
                <a:ext cx="219075" cy="219075"/>
              </a:xfrm>
              <a:prstGeom prst="ellipse">
                <a:avLst/>
              </a:prstGeom>
              <a:solidFill>
                <a:srgbClr val="6689FF"/>
              </a:solidFill>
              <a:ln w="6350">
                <a:solidFill>
                  <a:srgbClr val="668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23383ED-3AF0-AEA5-D5D8-28BFDBE0DDDD}"/>
                  </a:ext>
                </a:extLst>
              </p:cNvPr>
              <p:cNvSpPr/>
              <p:nvPr/>
            </p:nvSpPr>
            <p:spPr>
              <a:xfrm>
                <a:off x="3610884" y="1927026"/>
                <a:ext cx="108000" cy="108000"/>
              </a:xfrm>
              <a:prstGeom prst="ellipse">
                <a:avLst/>
              </a:prstGeom>
              <a:solidFill>
                <a:srgbClr val="FFC000"/>
              </a:solidFill>
              <a:ln w="6350">
                <a:solidFill>
                  <a:srgbClr val="668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BF74806-71CE-022D-1AFB-F58B5D742134}"/>
                  </a:ext>
                </a:extLst>
              </p:cNvPr>
              <p:cNvSpPr/>
              <p:nvPr/>
            </p:nvSpPr>
            <p:spPr>
              <a:xfrm>
                <a:off x="4994757" y="3843164"/>
                <a:ext cx="219075" cy="219075"/>
              </a:xfrm>
              <a:prstGeom prst="ellipse">
                <a:avLst/>
              </a:prstGeom>
              <a:solidFill>
                <a:srgbClr val="6689FF"/>
              </a:solidFill>
              <a:ln w="6350">
                <a:solidFill>
                  <a:srgbClr val="668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12FB7DD1-FFB4-8F76-A6D5-4EDBE6FC48C7}"/>
                  </a:ext>
                </a:extLst>
              </p:cNvPr>
              <p:cNvSpPr/>
              <p:nvPr/>
            </p:nvSpPr>
            <p:spPr>
              <a:xfrm>
                <a:off x="5050294" y="3898701"/>
                <a:ext cx="108000" cy="108000"/>
              </a:xfrm>
              <a:prstGeom prst="ellipse">
                <a:avLst/>
              </a:prstGeom>
              <a:solidFill>
                <a:srgbClr val="FFC000"/>
              </a:solidFill>
              <a:ln w="6350">
                <a:solidFill>
                  <a:srgbClr val="668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FBDC1C93-BB9A-11A1-3637-FE7433A79E3B}"/>
                  </a:ext>
                </a:extLst>
              </p:cNvPr>
              <p:cNvSpPr/>
              <p:nvPr/>
            </p:nvSpPr>
            <p:spPr>
              <a:xfrm>
                <a:off x="8432730" y="4325421"/>
                <a:ext cx="219075" cy="219075"/>
              </a:xfrm>
              <a:prstGeom prst="ellipse">
                <a:avLst/>
              </a:prstGeom>
              <a:solidFill>
                <a:srgbClr val="6689FF"/>
              </a:solidFill>
              <a:ln w="6350">
                <a:solidFill>
                  <a:srgbClr val="668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2C31FB76-1D88-094B-30C3-44ABE99BB5C8}"/>
                  </a:ext>
                </a:extLst>
              </p:cNvPr>
              <p:cNvSpPr/>
              <p:nvPr/>
            </p:nvSpPr>
            <p:spPr>
              <a:xfrm>
                <a:off x="8488267" y="4380958"/>
                <a:ext cx="108000" cy="108000"/>
              </a:xfrm>
              <a:prstGeom prst="ellipse">
                <a:avLst/>
              </a:prstGeom>
              <a:solidFill>
                <a:srgbClr val="FFC000"/>
              </a:solidFill>
              <a:ln w="6350">
                <a:solidFill>
                  <a:srgbClr val="668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88E0757-A60F-2D40-9B35-8DC1249C48A4}"/>
              </a:ext>
            </a:extLst>
          </p:cNvPr>
          <p:cNvGrpSpPr/>
          <p:nvPr/>
        </p:nvGrpSpPr>
        <p:grpSpPr>
          <a:xfrm>
            <a:off x="3116184" y="5307103"/>
            <a:ext cx="5801292" cy="553998"/>
            <a:chOff x="3116184" y="5625600"/>
            <a:chExt cx="5801292" cy="553998"/>
          </a:xfrm>
        </p:grpSpPr>
        <p:sp>
          <p:nvSpPr>
            <p:cNvPr id="31" name="사각형: 둥근 모서리 16">
              <a:extLst>
                <a:ext uri="{FF2B5EF4-FFF2-40B4-BE49-F238E27FC236}">
                  <a16:creationId xmlns:a16="http://schemas.microsoft.com/office/drawing/2014/main" id="{8705A0E9-33B5-EA08-9D13-7AE96A1FAC03}"/>
                </a:ext>
              </a:extLst>
            </p:cNvPr>
            <p:cNvSpPr/>
            <p:nvPr/>
          </p:nvSpPr>
          <p:spPr>
            <a:xfrm>
              <a:off x="3116184" y="5671768"/>
              <a:ext cx="5801292" cy="461663"/>
            </a:xfrm>
            <a:prstGeom prst="roundRect">
              <a:avLst>
                <a:gd name="adj" fmla="val 50000"/>
              </a:avLst>
            </a:prstGeom>
            <a:solidFill>
              <a:srgbClr val="F1F2F7"/>
            </a:solidFill>
            <a:ln>
              <a:solidFill>
                <a:srgbClr val="ECEBFB"/>
              </a:solidFill>
            </a:ln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628650"/>
              <a:endParaRPr lang="ko-KR" altLang="en-US" sz="1200" b="1" dirty="0">
                <a:solidFill>
                  <a:srgbClr val="44546A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A650C9F-732C-4FBA-36B0-3EE0AEB48661}"/>
                    </a:ext>
                  </a:extLst>
                </p:cNvPr>
                <p:cNvSpPr txBox="1"/>
                <p:nvPr/>
              </p:nvSpPr>
              <p:spPr>
                <a:xfrm>
                  <a:off x="3431578" y="5625600"/>
                  <a:ext cx="5170504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=0.4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+0.3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+0.3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36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A650C9F-732C-4FBA-36B0-3EE0AEB486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578" y="5625600"/>
                  <a:ext cx="5170504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D9E2B72-B32C-34CA-B15F-88BADB1E706C}"/>
              </a:ext>
            </a:extLst>
          </p:cNvPr>
          <p:cNvSpPr txBox="1"/>
          <p:nvPr/>
        </p:nvSpPr>
        <p:spPr>
          <a:xfrm>
            <a:off x="6634404" y="306576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입지선정 모델링</a:t>
            </a:r>
          </a:p>
        </p:txBody>
      </p:sp>
    </p:spTree>
    <p:extLst>
      <p:ext uri="{BB962C8B-B14F-4D97-AF65-F5344CB8AC3E}">
        <p14:creationId xmlns:p14="http://schemas.microsoft.com/office/powerpoint/2010/main" val="638586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16">
            <a:extLst>
              <a:ext uri="{FF2B5EF4-FFF2-40B4-BE49-F238E27FC236}">
                <a16:creationId xmlns:a16="http://schemas.microsoft.com/office/drawing/2014/main" id="{50864707-D5AB-9914-92A9-CDF1B07F563D}"/>
              </a:ext>
            </a:extLst>
          </p:cNvPr>
          <p:cNvSpPr/>
          <p:nvPr/>
        </p:nvSpPr>
        <p:spPr>
          <a:xfrm>
            <a:off x="3116184" y="1325798"/>
            <a:ext cx="5801292" cy="1162922"/>
          </a:xfrm>
          <a:prstGeom prst="roundRect">
            <a:avLst>
              <a:gd name="adj" fmla="val 50000"/>
            </a:avLst>
          </a:prstGeom>
          <a:solidFill>
            <a:srgbClr val="F1F2F7"/>
          </a:solidFill>
          <a:ln>
            <a:solidFill>
              <a:srgbClr val="ECEBFB"/>
            </a:soli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628650"/>
            <a:endParaRPr lang="ko-KR" altLang="en-US" sz="1200" b="1" dirty="0">
              <a:solidFill>
                <a:srgbClr val="4454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D2F5E62-EC88-2A19-82C8-A228741290E3}"/>
                  </a:ext>
                </a:extLst>
              </p:cNvPr>
              <p:cNvSpPr/>
              <p:nvPr/>
            </p:nvSpPr>
            <p:spPr>
              <a:xfrm>
                <a:off x="2604544" y="1938081"/>
                <a:ext cx="6982912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심정지 발생인구 </a:t>
                </a:r>
                <a:r>
                  <a:rPr lang="ko-KR" altLang="en-US" sz="20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추정량</a:t>
                </a:r>
                <a:r>
                  <a:rPr lang="en-US" altLang="ko-KR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a</m:t>
                    </m:r>
                  </m:oMath>
                </a14:m>
                <a:r>
                  <a:rPr lang="en-US" altLang="ko-KR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D2F5E62-EC88-2A19-82C8-A22874129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544" y="1938081"/>
                <a:ext cx="6982912" cy="400110"/>
              </a:xfrm>
              <a:prstGeom prst="rect">
                <a:avLst/>
              </a:prstGeom>
              <a:blipFill>
                <a:blip r:embed="rId2"/>
                <a:stretch>
                  <a:fillRect t="-7576" b="-2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8881779-8B46-8716-1905-429386F7AA22}"/>
              </a:ext>
            </a:extLst>
          </p:cNvPr>
          <p:cNvSpPr txBox="1"/>
          <p:nvPr/>
        </p:nvSpPr>
        <p:spPr>
          <a:xfrm>
            <a:off x="6163239" y="30657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85CDA-9764-7040-C630-3D02C8B1A13A}"/>
              </a:ext>
            </a:extLst>
          </p:cNvPr>
          <p:cNvSpPr txBox="1"/>
          <p:nvPr/>
        </p:nvSpPr>
        <p:spPr>
          <a:xfrm>
            <a:off x="473773" y="237530"/>
            <a:ext cx="528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3. 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수요량 계산 ②</a:t>
            </a:r>
            <a:endParaRPr lang="ko-KR" altLang="en-US" sz="28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650C9F-732C-4FBA-36B0-3EE0AEB48661}"/>
                  </a:ext>
                </a:extLst>
              </p:cNvPr>
              <p:cNvSpPr txBox="1"/>
              <p:nvPr/>
            </p:nvSpPr>
            <p:spPr>
              <a:xfrm>
                <a:off x="3431578" y="1331000"/>
                <a:ext cx="517050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=0.4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+0.3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+0.3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650C9F-732C-4FBA-36B0-3EE0AEB48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578" y="1331000"/>
                <a:ext cx="5170504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타원 8">
            <a:extLst>
              <a:ext uri="{FF2B5EF4-FFF2-40B4-BE49-F238E27FC236}">
                <a16:creationId xmlns:a16="http://schemas.microsoft.com/office/drawing/2014/main" id="{EE7B483F-ACD7-BA54-5593-83587BC37020}"/>
              </a:ext>
            </a:extLst>
          </p:cNvPr>
          <p:cNvSpPr/>
          <p:nvPr/>
        </p:nvSpPr>
        <p:spPr>
          <a:xfrm>
            <a:off x="5190115" y="1423335"/>
            <a:ext cx="461663" cy="461663"/>
          </a:xfrm>
          <a:prstGeom prst="ellipse">
            <a:avLst/>
          </a:prstGeom>
          <a:noFill/>
          <a:ln w="38100">
            <a:solidFill>
              <a:srgbClr val="6689FF"/>
            </a:solidFill>
          </a:ln>
          <a:effectLst>
            <a:outerShdw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700" b="1" dirty="0">
              <a:solidFill>
                <a:prstClr val="white">
                  <a:lumMod val="50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F592BD-B221-A2F2-F958-75CE9A8465CD}"/>
              </a:ext>
            </a:extLst>
          </p:cNvPr>
          <p:cNvSpPr txBox="1"/>
          <p:nvPr/>
        </p:nvSpPr>
        <p:spPr>
          <a:xfrm>
            <a:off x="765133" y="5487690"/>
            <a:ext cx="9986924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동대문구의 심정지 발생가능 인구추정 후 정규화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 별 수요량 생성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동대문구의 성별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연령대별 인구수에 해당 구간의 급성심정지 발생률을 곱한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weighted sum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AEE70FD-C804-39C2-CA6B-3E78A29D9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33" y="3101003"/>
            <a:ext cx="7421217" cy="2091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6F9CEF-AC47-A116-6C62-F992080C0C14}"/>
              </a:ext>
            </a:extLst>
          </p:cNvPr>
          <p:cNvSpPr txBox="1"/>
          <p:nvPr/>
        </p:nvSpPr>
        <p:spPr>
          <a:xfrm>
            <a:off x="7509002" y="6390514"/>
            <a:ext cx="4663091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 데이터 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100" i="0" u="none" strike="noStrike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급성심장정지 발생</a:t>
            </a:r>
            <a:r>
              <a:rPr lang="en-US" altLang="ko-KR" sz="1100" i="0" u="none" strike="noStrike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100" i="0" u="none" strike="noStrike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</a:t>
            </a:r>
            <a:r>
              <a:rPr lang="en-US" altLang="ko-KR" sz="1100" i="0" u="none" strike="noStrike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2020~), </a:t>
            </a:r>
            <a:r>
              <a:rPr lang="ko-KR" altLang="en-US" sz="1100" i="0" u="none" strike="noStrike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동대문구 </a:t>
            </a:r>
            <a:r>
              <a:rPr lang="ko-KR" altLang="en-US" sz="1100" i="0" u="none" strike="noStrike" dirty="0" err="1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동별</a:t>
            </a:r>
            <a:r>
              <a:rPr lang="ko-KR" altLang="en-US" sz="1100" i="0" u="none" strike="noStrike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연령대별 인구수</a:t>
            </a:r>
            <a:endParaRPr lang="en-US" altLang="ko-KR" sz="1100" i="0" u="none" strike="noStrike" dirty="0"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C0C3B-9A36-DCA6-F185-031F77D5DC27}"/>
              </a:ext>
            </a:extLst>
          </p:cNvPr>
          <p:cNvSpPr txBox="1"/>
          <p:nvPr/>
        </p:nvSpPr>
        <p:spPr>
          <a:xfrm>
            <a:off x="6634404" y="306576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입지선정 모델링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1350732-2D55-E038-5782-2D6FCC0966C6}"/>
              </a:ext>
            </a:extLst>
          </p:cNvPr>
          <p:cNvGrpSpPr/>
          <p:nvPr/>
        </p:nvGrpSpPr>
        <p:grpSpPr>
          <a:xfrm>
            <a:off x="8514578" y="2767728"/>
            <a:ext cx="3204859" cy="2568861"/>
            <a:chOff x="752233" y="3512594"/>
            <a:chExt cx="3204859" cy="2568861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63FB4F8-6B9D-3193-9D92-942DF4FFD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919" b="22930"/>
            <a:stretch/>
          </p:blipFill>
          <p:spPr>
            <a:xfrm>
              <a:off x="752233" y="3512594"/>
              <a:ext cx="3204859" cy="47328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F3A5166-F722-44FD-2957-27E1C0110B90}"/>
                    </a:ext>
                  </a:extLst>
                </p:cNvPr>
                <p:cNvSpPr txBox="1"/>
                <p:nvPr/>
              </p:nvSpPr>
              <p:spPr>
                <a:xfrm>
                  <a:off x="752233" y="3985881"/>
                  <a:ext cx="3204859" cy="20955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ko-KR" sz="120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𝑂</m:t>
                      </m:r>
                      <m:sSub>
                        <m:sSubPr>
                          <m:ctrlPr>
                            <a:rPr lang="en-US" altLang="ko-KR" sz="1200" b="0" i="1" dirty="0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 dirty="0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i="1" dirty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 </m:t>
                      </m:r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: </m:t>
                      </m:r>
                      <m:r>
                        <a:rPr lang="ko-KR" altLang="en-US" sz="1200" i="1" dirty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공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간</m:t>
                      </m:r>
                      <m:r>
                        <a:rPr lang="ko-KR" altLang="en-US" sz="1200" i="1" dirty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단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위</m:t>
                      </m:r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 </m:t>
                      </m:r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𝑖</m:t>
                      </m:r>
                      <m:r>
                        <a:rPr lang="ko-KR" altLang="en-US" sz="1200" i="1" dirty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에</m:t>
                      </m:r>
                    </m:oMath>
                  </a14:m>
                  <a:r>
                    <a:rPr lang="ko-KR" altLang="en-US" sz="12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따른</a:t>
                  </a:r>
                  <a:r>
                    <a:rPr lang="en-US" altLang="ko-KR" sz="12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</a:t>
                  </a:r>
                  <a:r>
                    <a:rPr lang="ko-KR" altLang="en-US" sz="12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심정지 발생 가능 인구</a:t>
                  </a:r>
                  <a:endParaRPr lang="en-US" altLang="ko-KR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ko-KR" sz="120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𝑘</m:t>
                      </m:r>
                    </m:oMath>
                  </a14:m>
                  <a:r>
                    <a:rPr lang="en-US" altLang="ko-KR" sz="12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: </a:t>
                  </a:r>
                  <a:r>
                    <a:rPr lang="ko-KR" altLang="en-US" sz="12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연령 그룹 인덱스</a:t>
                  </a:r>
                  <a:endParaRPr lang="en-US" altLang="ko-KR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dirty="0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 dirty="0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200" i="1" dirty="0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𝑚</m:t>
                          </m:r>
                        </m:sub>
                      </m:sSub>
                      <m:r>
                        <a:rPr lang="en-US" altLang="ko-KR" sz="120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 </m:t>
                      </m:r>
                    </m:oMath>
                  </a14:m>
                  <a:r>
                    <a:rPr lang="en-US" altLang="ko-KR" sz="12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: </a:t>
                  </a:r>
                  <a:r>
                    <a:rPr lang="ko-KR" altLang="en-US" sz="12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남성 비율</a:t>
                  </a:r>
                  <a:endParaRPr lang="en-US" altLang="ko-KR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ko-KR" sz="120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𝐵</m:t>
                      </m:r>
                      <m:sSub>
                        <m:sSubPr>
                          <m:ctrlPr>
                            <a:rPr lang="en-US" altLang="ko-KR" sz="1200" i="1" dirty="0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 dirty="0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200" i="1" dirty="0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: </a:t>
                  </a:r>
                  <a:r>
                    <a:rPr lang="ko-KR" altLang="en-US" sz="12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연령그룹 </a:t>
                  </a:r>
                  <a14:m>
                    <m:oMath xmlns:m="http://schemas.openxmlformats.org/officeDocument/2006/math">
                      <m:r>
                        <a:rPr lang="en-US" altLang="ko-KR" sz="120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𝑗</m:t>
                      </m:r>
                    </m:oMath>
                  </a14:m>
                  <a:r>
                    <a:rPr lang="ko-KR" altLang="en-US" sz="12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의 심정지 발생률</a:t>
                  </a:r>
                  <a:endParaRPr lang="en-US" altLang="ko-KR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ko-KR" sz="120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i="1" dirty="0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 dirty="0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200" i="1" dirty="0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: </a:t>
                  </a:r>
                  <a:r>
                    <a:rPr lang="ko-KR" altLang="en-US" sz="12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연령</a:t>
                  </a:r>
                  <a14:m>
                    <m:oMath xmlns:m="http://schemas.openxmlformats.org/officeDocument/2006/math">
                      <m:r>
                        <a:rPr lang="ko-KR" altLang="en-US" sz="120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 </m:t>
                      </m:r>
                      <m:r>
                        <a:rPr lang="en-US" altLang="ko-KR" sz="120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𝑗</m:t>
                      </m:r>
                    </m:oMath>
                  </a14:m>
                  <a:r>
                    <a:rPr lang="ko-KR" altLang="en-US" sz="12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그룹의 남성 인구</a:t>
                  </a:r>
                  <a:endParaRPr lang="en-US" altLang="ko-KR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dirty="0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 dirty="0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200" i="1" dirty="0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𝑓</m:t>
                          </m:r>
                        </m:sub>
                      </m:sSub>
                      <m:r>
                        <a:rPr lang="en-US" altLang="ko-KR" sz="120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 </m:t>
                      </m:r>
                    </m:oMath>
                  </a14:m>
                  <a:r>
                    <a:rPr lang="en-US" altLang="ko-KR" sz="12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: </a:t>
                  </a:r>
                  <a:r>
                    <a:rPr lang="ko-KR" altLang="en-US" sz="12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여성 비율</a:t>
                  </a:r>
                  <a:endParaRPr lang="en-US" altLang="ko-KR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ko-KR" sz="120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𝑃</m:t>
                      </m:r>
                      <m:sSub>
                        <m:sSubPr>
                          <m:ctrlPr>
                            <a:rPr lang="en-US" altLang="ko-KR" sz="1200" i="1" dirty="0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 dirty="0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200" i="1" dirty="0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120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 </m:t>
                      </m:r>
                    </m:oMath>
                  </a14:m>
                  <a:r>
                    <a:rPr lang="en-US" altLang="ko-KR" sz="12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: </a:t>
                  </a:r>
                  <a:r>
                    <a:rPr lang="ko-KR" altLang="en-US" sz="12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연령</a:t>
                  </a:r>
                  <a14:m>
                    <m:oMath xmlns:m="http://schemas.openxmlformats.org/officeDocument/2006/math">
                      <m:r>
                        <a:rPr lang="ko-KR" altLang="en-US" sz="120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 </m:t>
                      </m:r>
                      <m:r>
                        <a:rPr lang="en-US" altLang="ko-KR" sz="1200" i="1" dirty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𝑗</m:t>
                      </m:r>
                    </m:oMath>
                  </a14:m>
                  <a:r>
                    <a:rPr lang="ko-KR" altLang="en-US" sz="12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그룹의 여성 인구</a:t>
                  </a:r>
                  <a:endParaRPr lang="en-US" altLang="ko-KR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F3A5166-F722-44FD-2957-27E1C0110B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233" y="3985881"/>
                  <a:ext cx="3204859" cy="2095574"/>
                </a:xfrm>
                <a:prstGeom prst="rect">
                  <a:avLst/>
                </a:prstGeom>
                <a:blipFill>
                  <a:blip r:embed="rId6"/>
                  <a:stretch>
                    <a:fillRect b="-116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FF5804-5E9C-6091-B999-799D9CE3B059}"/>
                </a:ext>
              </a:extLst>
            </p:cNvPr>
            <p:cNvSpPr/>
            <p:nvPr/>
          </p:nvSpPr>
          <p:spPr>
            <a:xfrm>
              <a:off x="752233" y="3512594"/>
              <a:ext cx="3097872" cy="2546547"/>
            </a:xfrm>
            <a:prstGeom prst="rect">
              <a:avLst/>
            </a:prstGeom>
            <a:noFill/>
            <a:ln w="28575">
              <a:solidFill>
                <a:srgbClr val="85A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33806A-DBC1-5296-8242-00A1CFB71C66}"/>
              </a:ext>
            </a:extLst>
          </p:cNvPr>
          <p:cNvSpPr/>
          <p:nvPr/>
        </p:nvSpPr>
        <p:spPr>
          <a:xfrm>
            <a:off x="1055607" y="5942414"/>
            <a:ext cx="7674507" cy="297571"/>
          </a:xfrm>
          <a:prstGeom prst="rect">
            <a:avLst/>
          </a:prstGeom>
          <a:noFill/>
          <a:ln w="28575">
            <a:solidFill>
              <a:srgbClr val="85A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BDABF-F220-449F-0F04-A8D19219AA28}"/>
              </a:ext>
            </a:extLst>
          </p:cNvPr>
          <p:cNvSpPr txBox="1"/>
          <p:nvPr/>
        </p:nvSpPr>
        <p:spPr>
          <a:xfrm>
            <a:off x="765133" y="2588154"/>
            <a:ext cx="2364682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행정동 연령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 데이터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134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16">
            <a:extLst>
              <a:ext uri="{FF2B5EF4-FFF2-40B4-BE49-F238E27FC236}">
                <a16:creationId xmlns:a16="http://schemas.microsoft.com/office/drawing/2014/main" id="{AAB15724-B03A-9834-7531-730DE931A891}"/>
              </a:ext>
            </a:extLst>
          </p:cNvPr>
          <p:cNvSpPr/>
          <p:nvPr/>
        </p:nvSpPr>
        <p:spPr>
          <a:xfrm>
            <a:off x="3116184" y="1325798"/>
            <a:ext cx="5801292" cy="1162922"/>
          </a:xfrm>
          <a:prstGeom prst="roundRect">
            <a:avLst>
              <a:gd name="adj" fmla="val 50000"/>
            </a:avLst>
          </a:prstGeom>
          <a:solidFill>
            <a:srgbClr val="F1F2F7"/>
          </a:solidFill>
          <a:ln>
            <a:solidFill>
              <a:srgbClr val="ECEBFB"/>
            </a:soli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628650"/>
            <a:endParaRPr lang="ko-KR" altLang="en-US" sz="1200" b="1" dirty="0">
              <a:solidFill>
                <a:srgbClr val="44546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C028FAE-3971-A18B-0EA5-FC4933A37B56}"/>
                  </a:ext>
                </a:extLst>
              </p:cNvPr>
              <p:cNvSpPr/>
              <p:nvPr/>
            </p:nvSpPr>
            <p:spPr>
              <a:xfrm>
                <a:off x="2604544" y="1938081"/>
                <a:ext cx="6982912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유효거리 내에 존재하는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24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시간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AED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개수</a:t>
                </a:r>
                <a:r>
                  <a:rPr lang="en-US" altLang="ko-KR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𝑏</m:t>
                    </m:r>
                  </m:oMath>
                </a14:m>
                <a:r>
                  <a:rPr lang="en-US" altLang="ko-KR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C028FAE-3971-A18B-0EA5-FC4933A37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544" y="1938081"/>
                <a:ext cx="6982912" cy="400110"/>
              </a:xfrm>
              <a:prstGeom prst="rect">
                <a:avLst/>
              </a:prstGeom>
              <a:blipFill>
                <a:blip r:embed="rId2"/>
                <a:stretch>
                  <a:fillRect t="-7576" b="-2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8881779-8B46-8716-1905-429386F7AA22}"/>
              </a:ext>
            </a:extLst>
          </p:cNvPr>
          <p:cNvSpPr txBox="1"/>
          <p:nvPr/>
        </p:nvSpPr>
        <p:spPr>
          <a:xfrm>
            <a:off x="6163239" y="30657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85CDA-9764-7040-C630-3D02C8B1A13A}"/>
              </a:ext>
            </a:extLst>
          </p:cNvPr>
          <p:cNvSpPr txBox="1"/>
          <p:nvPr/>
        </p:nvSpPr>
        <p:spPr>
          <a:xfrm>
            <a:off x="473773" y="237530"/>
            <a:ext cx="528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3. 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수요량 계산 ③</a:t>
            </a:r>
            <a:endParaRPr lang="ko-KR" altLang="en-US" sz="28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650C9F-732C-4FBA-36B0-3EE0AEB48661}"/>
                  </a:ext>
                </a:extLst>
              </p:cNvPr>
              <p:cNvSpPr txBox="1"/>
              <p:nvPr/>
            </p:nvSpPr>
            <p:spPr>
              <a:xfrm>
                <a:off x="3431578" y="1331000"/>
                <a:ext cx="517050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=0.4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+0.3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+0.3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650C9F-732C-4FBA-36B0-3EE0AEB48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578" y="1331000"/>
                <a:ext cx="5170504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타원 8">
            <a:extLst>
              <a:ext uri="{FF2B5EF4-FFF2-40B4-BE49-F238E27FC236}">
                <a16:creationId xmlns:a16="http://schemas.microsoft.com/office/drawing/2014/main" id="{EE7B483F-ACD7-BA54-5593-83587BC37020}"/>
              </a:ext>
            </a:extLst>
          </p:cNvPr>
          <p:cNvSpPr/>
          <p:nvPr/>
        </p:nvSpPr>
        <p:spPr>
          <a:xfrm>
            <a:off x="6566849" y="1423335"/>
            <a:ext cx="461663" cy="461663"/>
          </a:xfrm>
          <a:prstGeom prst="ellipse">
            <a:avLst/>
          </a:prstGeom>
          <a:noFill/>
          <a:ln w="38100">
            <a:solidFill>
              <a:srgbClr val="6689FF"/>
            </a:solidFill>
          </a:ln>
          <a:effectLst>
            <a:outerShdw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700" b="1" dirty="0">
              <a:solidFill>
                <a:prstClr val="white">
                  <a:lumMod val="50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44" name="사각형: 잘린 한쪽 모서리 43">
            <a:extLst>
              <a:ext uri="{FF2B5EF4-FFF2-40B4-BE49-F238E27FC236}">
                <a16:creationId xmlns:a16="http://schemas.microsoft.com/office/drawing/2014/main" id="{B50CBDA6-1B48-6F14-0EDB-7DCC57DE8B29}"/>
              </a:ext>
            </a:extLst>
          </p:cNvPr>
          <p:cNvSpPr/>
          <p:nvPr/>
        </p:nvSpPr>
        <p:spPr>
          <a:xfrm>
            <a:off x="2887796" y="3646887"/>
            <a:ext cx="3074645" cy="2786269"/>
          </a:xfrm>
          <a:prstGeom prst="snip1Rect">
            <a:avLst/>
          </a:prstGeom>
          <a:solidFill>
            <a:srgbClr val="F1F2F7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3A8E6-3F9D-BD2F-597B-8294FB800174}"/>
              </a:ext>
            </a:extLst>
          </p:cNvPr>
          <p:cNvSpPr txBox="1"/>
          <p:nvPr/>
        </p:nvSpPr>
        <p:spPr>
          <a:xfrm>
            <a:off x="504522" y="2548670"/>
            <a:ext cx="11344578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AED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수요가 충족될수록 수요 점수가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작아짐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점에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100m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반경의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buffer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생성하여 비교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점의 원이 겹칠 경우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후보지가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24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AED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유효거리 내에 있음을 의미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78382F6-52F0-440C-6282-D1F37390975A}"/>
              </a:ext>
            </a:extLst>
          </p:cNvPr>
          <p:cNvGrpSpPr/>
          <p:nvPr/>
        </p:nvGrpSpPr>
        <p:grpSpPr>
          <a:xfrm>
            <a:off x="9996166" y="5622724"/>
            <a:ext cx="1456865" cy="682782"/>
            <a:chOff x="10171255" y="5661232"/>
            <a:chExt cx="1456865" cy="682782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9695234-3E9D-E667-33EB-C28F6DB04D31}"/>
                </a:ext>
              </a:extLst>
            </p:cNvPr>
            <p:cNvSpPr/>
            <p:nvPr/>
          </p:nvSpPr>
          <p:spPr>
            <a:xfrm>
              <a:off x="10171255" y="5712032"/>
              <a:ext cx="243022" cy="243022"/>
            </a:xfrm>
            <a:prstGeom prst="ellipse">
              <a:avLst/>
            </a:prstGeom>
            <a:solidFill>
              <a:srgbClr val="ECEBFB"/>
            </a:solidFill>
            <a:ln w="28575">
              <a:solidFill>
                <a:srgbClr val="668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848A0A-79FA-F2A1-8464-40421DFA47E0}"/>
                </a:ext>
              </a:extLst>
            </p:cNvPr>
            <p:cNvSpPr txBox="1"/>
            <p:nvPr/>
          </p:nvSpPr>
          <p:spPr>
            <a:xfrm>
              <a:off x="10434597" y="5661232"/>
              <a:ext cx="1193523" cy="342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기존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AED 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5E6DEDA-B877-1A2A-887F-EAE81777A70E}"/>
                </a:ext>
              </a:extLst>
            </p:cNvPr>
            <p:cNvSpPr/>
            <p:nvPr/>
          </p:nvSpPr>
          <p:spPr>
            <a:xfrm>
              <a:off x="10171255" y="6060352"/>
              <a:ext cx="243022" cy="2430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A0F649-29AC-1616-FAF1-FC223CEC5846}"/>
                </a:ext>
              </a:extLst>
            </p:cNvPr>
            <p:cNvSpPr txBox="1"/>
            <p:nvPr/>
          </p:nvSpPr>
          <p:spPr>
            <a:xfrm>
              <a:off x="10459391" y="6001291"/>
              <a:ext cx="1056970" cy="342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AED 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후보지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8" name="사각형: 잘린 한쪽 모서리 47">
            <a:extLst>
              <a:ext uri="{FF2B5EF4-FFF2-40B4-BE49-F238E27FC236}">
                <a16:creationId xmlns:a16="http://schemas.microsoft.com/office/drawing/2014/main" id="{6AA6E6FE-7ABC-F00E-4705-3B622226473E}"/>
              </a:ext>
            </a:extLst>
          </p:cNvPr>
          <p:cNvSpPr/>
          <p:nvPr/>
        </p:nvSpPr>
        <p:spPr>
          <a:xfrm>
            <a:off x="6198366" y="3666051"/>
            <a:ext cx="3074645" cy="2786269"/>
          </a:xfrm>
          <a:prstGeom prst="snip1Rect">
            <a:avLst/>
          </a:prstGeom>
          <a:solidFill>
            <a:srgbClr val="F1F2F7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94E48D-F89C-BD44-5674-C49EB8129758}"/>
              </a:ext>
            </a:extLst>
          </p:cNvPr>
          <p:cNvGrpSpPr/>
          <p:nvPr/>
        </p:nvGrpSpPr>
        <p:grpSpPr>
          <a:xfrm>
            <a:off x="3785593" y="4183771"/>
            <a:ext cx="1279049" cy="1225068"/>
            <a:chOff x="5250966" y="3934022"/>
            <a:chExt cx="2395909" cy="2294791"/>
          </a:xfrm>
        </p:grpSpPr>
        <p:sp>
          <p:nvSpPr>
            <p:cNvPr id="21" name="순서도: 가산 접합 10">
              <a:extLst>
                <a:ext uri="{FF2B5EF4-FFF2-40B4-BE49-F238E27FC236}">
                  <a16:creationId xmlns:a16="http://schemas.microsoft.com/office/drawing/2014/main" id="{BC869155-D78D-E196-FAA8-623DFF2E066F}"/>
                </a:ext>
              </a:extLst>
            </p:cNvPr>
            <p:cNvSpPr/>
            <p:nvPr/>
          </p:nvSpPr>
          <p:spPr>
            <a:xfrm rot="220461">
              <a:off x="6268649" y="3934022"/>
              <a:ext cx="1378226" cy="1378226"/>
            </a:xfrm>
            <a:custGeom>
              <a:avLst/>
              <a:gdLst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290518 w 1983778"/>
                <a:gd name="connsiteY0" fmla="*/ 290518 h 1983778"/>
                <a:gd name="connsiteX1" fmla="*/ 1693260 w 1983778"/>
                <a:gd name="connsiteY1" fmla="*/ 16932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693260 w 1983778"/>
                <a:gd name="connsiteY1" fmla="*/ 16932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007460 w 1983778"/>
                <a:gd name="connsiteY1" fmla="*/ 9820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451960 w 1983778"/>
                <a:gd name="connsiteY1" fmla="*/ 14519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451960 w 1983778"/>
                <a:gd name="connsiteY1" fmla="*/ 1451960 h 1983778"/>
                <a:gd name="connsiteX2" fmla="*/ 1324960 w 1983778"/>
                <a:gd name="connsiteY2" fmla="*/ 6842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451960 w 1983778"/>
                <a:gd name="connsiteY1" fmla="*/ 1451960 h 1983778"/>
                <a:gd name="connsiteX2" fmla="*/ 1007460 w 1983778"/>
                <a:gd name="connsiteY2" fmla="*/ 9890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007460 w 1983778"/>
                <a:gd name="connsiteY1" fmla="*/ 969360 h 1983778"/>
                <a:gd name="connsiteX2" fmla="*/ 1007460 w 1983778"/>
                <a:gd name="connsiteY2" fmla="*/ 9890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041645 w 1983778"/>
                <a:gd name="connsiteY1" fmla="*/ 1003682 h 1983778"/>
                <a:gd name="connsiteX2" fmla="*/ 1007460 w 1983778"/>
                <a:gd name="connsiteY2" fmla="*/ 969360 h 1983778"/>
                <a:gd name="connsiteX3" fmla="*/ 1007460 w 1983778"/>
                <a:gd name="connsiteY3" fmla="*/ 989018 h 1983778"/>
                <a:gd name="connsiteX4" fmla="*/ 290518 w 1983778"/>
                <a:gd name="connsiteY4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3778" h="1983778" stroke="0" extrusionOk="0">
                  <a:moveTo>
                    <a:pt x="0" y="991889"/>
                  </a:moveTo>
                  <a:cubicBezTo>
                    <a:pt x="0" y="444084"/>
                    <a:pt x="444084" y="0"/>
                    <a:pt x="991889" y="0"/>
                  </a:cubicBezTo>
                  <a:cubicBezTo>
                    <a:pt x="1539694" y="0"/>
                    <a:pt x="1983778" y="444084"/>
                    <a:pt x="1983778" y="991889"/>
                  </a:cubicBezTo>
                  <a:cubicBezTo>
                    <a:pt x="1983778" y="1539694"/>
                    <a:pt x="1539694" y="1983778"/>
                    <a:pt x="991889" y="1983778"/>
                  </a:cubicBezTo>
                  <a:cubicBezTo>
                    <a:pt x="444084" y="1983778"/>
                    <a:pt x="0" y="1539694"/>
                    <a:pt x="0" y="991889"/>
                  </a:cubicBezTo>
                  <a:close/>
                </a:path>
                <a:path w="1983778" h="1983778" fill="none" extrusionOk="0">
                  <a:moveTo>
                    <a:pt x="1001718" y="989018"/>
                  </a:moveTo>
                  <a:cubicBezTo>
                    <a:pt x="1025306" y="1012629"/>
                    <a:pt x="1040688" y="1006958"/>
                    <a:pt x="1041645" y="1003682"/>
                  </a:cubicBezTo>
                  <a:cubicBezTo>
                    <a:pt x="1042602" y="1000406"/>
                    <a:pt x="1030091" y="992971"/>
                    <a:pt x="1007460" y="969360"/>
                  </a:cubicBezTo>
                  <a:moveTo>
                    <a:pt x="1007460" y="989018"/>
                  </a:moveTo>
                  <a:lnTo>
                    <a:pt x="290518" y="1693260"/>
                  </a:lnTo>
                </a:path>
                <a:path w="1983778" h="1983778" fill="none">
                  <a:moveTo>
                    <a:pt x="0" y="991889"/>
                  </a:moveTo>
                  <a:cubicBezTo>
                    <a:pt x="0" y="444084"/>
                    <a:pt x="444084" y="0"/>
                    <a:pt x="991889" y="0"/>
                  </a:cubicBezTo>
                  <a:cubicBezTo>
                    <a:pt x="1539694" y="0"/>
                    <a:pt x="1983778" y="444084"/>
                    <a:pt x="1983778" y="991889"/>
                  </a:cubicBezTo>
                  <a:cubicBezTo>
                    <a:pt x="1983778" y="1539694"/>
                    <a:pt x="1539694" y="1983778"/>
                    <a:pt x="991889" y="1983778"/>
                  </a:cubicBezTo>
                  <a:cubicBezTo>
                    <a:pt x="444084" y="1983778"/>
                    <a:pt x="0" y="1539694"/>
                    <a:pt x="0" y="991889"/>
                  </a:cubicBezTo>
                  <a:close/>
                </a:path>
              </a:pathLst>
            </a:custGeom>
            <a:solidFill>
              <a:srgbClr val="ECEBFB"/>
            </a:solidFill>
            <a:ln w="28575">
              <a:solidFill>
                <a:srgbClr val="668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순서도: 가산 접합 10">
              <a:extLst>
                <a:ext uri="{FF2B5EF4-FFF2-40B4-BE49-F238E27FC236}">
                  <a16:creationId xmlns:a16="http://schemas.microsoft.com/office/drawing/2014/main" id="{652ACC16-6111-1093-1791-41DC08D8E48D}"/>
                </a:ext>
              </a:extLst>
            </p:cNvPr>
            <p:cNvSpPr/>
            <p:nvPr/>
          </p:nvSpPr>
          <p:spPr>
            <a:xfrm rot="10976242">
              <a:off x="5250966" y="4850587"/>
              <a:ext cx="1378226" cy="1378226"/>
            </a:xfrm>
            <a:custGeom>
              <a:avLst/>
              <a:gdLst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290518 w 1983778"/>
                <a:gd name="connsiteY0" fmla="*/ 290518 h 1983778"/>
                <a:gd name="connsiteX1" fmla="*/ 1693260 w 1983778"/>
                <a:gd name="connsiteY1" fmla="*/ 16932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693260 w 1983778"/>
                <a:gd name="connsiteY1" fmla="*/ 16932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007460 w 1983778"/>
                <a:gd name="connsiteY1" fmla="*/ 9820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451960 w 1983778"/>
                <a:gd name="connsiteY1" fmla="*/ 14519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451960 w 1983778"/>
                <a:gd name="connsiteY1" fmla="*/ 1451960 h 1983778"/>
                <a:gd name="connsiteX2" fmla="*/ 1324960 w 1983778"/>
                <a:gd name="connsiteY2" fmla="*/ 6842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451960 w 1983778"/>
                <a:gd name="connsiteY1" fmla="*/ 1451960 h 1983778"/>
                <a:gd name="connsiteX2" fmla="*/ 1007460 w 1983778"/>
                <a:gd name="connsiteY2" fmla="*/ 9890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007460 w 1983778"/>
                <a:gd name="connsiteY1" fmla="*/ 969360 h 1983778"/>
                <a:gd name="connsiteX2" fmla="*/ 1007460 w 1983778"/>
                <a:gd name="connsiteY2" fmla="*/ 9890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041645 w 1983778"/>
                <a:gd name="connsiteY1" fmla="*/ 1003682 h 1983778"/>
                <a:gd name="connsiteX2" fmla="*/ 1007460 w 1983778"/>
                <a:gd name="connsiteY2" fmla="*/ 969360 h 1983778"/>
                <a:gd name="connsiteX3" fmla="*/ 1007460 w 1983778"/>
                <a:gd name="connsiteY3" fmla="*/ 989018 h 1983778"/>
                <a:gd name="connsiteX4" fmla="*/ 290518 w 1983778"/>
                <a:gd name="connsiteY4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3778" h="1983778" stroke="0" extrusionOk="0">
                  <a:moveTo>
                    <a:pt x="0" y="991889"/>
                  </a:moveTo>
                  <a:cubicBezTo>
                    <a:pt x="0" y="444084"/>
                    <a:pt x="444084" y="0"/>
                    <a:pt x="991889" y="0"/>
                  </a:cubicBezTo>
                  <a:cubicBezTo>
                    <a:pt x="1539694" y="0"/>
                    <a:pt x="1983778" y="444084"/>
                    <a:pt x="1983778" y="991889"/>
                  </a:cubicBezTo>
                  <a:cubicBezTo>
                    <a:pt x="1983778" y="1539694"/>
                    <a:pt x="1539694" y="1983778"/>
                    <a:pt x="991889" y="1983778"/>
                  </a:cubicBezTo>
                  <a:cubicBezTo>
                    <a:pt x="444084" y="1983778"/>
                    <a:pt x="0" y="1539694"/>
                    <a:pt x="0" y="991889"/>
                  </a:cubicBezTo>
                  <a:close/>
                </a:path>
                <a:path w="1983778" h="1983778" fill="none" extrusionOk="0">
                  <a:moveTo>
                    <a:pt x="1001718" y="989018"/>
                  </a:moveTo>
                  <a:cubicBezTo>
                    <a:pt x="1025306" y="1012629"/>
                    <a:pt x="1040688" y="1006958"/>
                    <a:pt x="1041645" y="1003682"/>
                  </a:cubicBezTo>
                  <a:cubicBezTo>
                    <a:pt x="1042602" y="1000406"/>
                    <a:pt x="1030091" y="992971"/>
                    <a:pt x="1007460" y="969360"/>
                  </a:cubicBezTo>
                  <a:moveTo>
                    <a:pt x="1007460" y="989018"/>
                  </a:moveTo>
                  <a:lnTo>
                    <a:pt x="290518" y="1693260"/>
                  </a:lnTo>
                </a:path>
                <a:path w="1983778" h="1983778" fill="none">
                  <a:moveTo>
                    <a:pt x="0" y="991889"/>
                  </a:moveTo>
                  <a:cubicBezTo>
                    <a:pt x="0" y="444084"/>
                    <a:pt x="444084" y="0"/>
                    <a:pt x="991889" y="0"/>
                  </a:cubicBezTo>
                  <a:cubicBezTo>
                    <a:pt x="1539694" y="0"/>
                    <a:pt x="1983778" y="444084"/>
                    <a:pt x="1983778" y="991889"/>
                  </a:cubicBezTo>
                  <a:cubicBezTo>
                    <a:pt x="1983778" y="1539694"/>
                    <a:pt x="1539694" y="1983778"/>
                    <a:pt x="991889" y="1983778"/>
                  </a:cubicBezTo>
                  <a:cubicBezTo>
                    <a:pt x="444084" y="1983778"/>
                    <a:pt x="0" y="1539694"/>
                    <a:pt x="0" y="99188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85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93C802C-BB80-8DE1-0F90-D1A77BABEE55}"/>
              </a:ext>
            </a:extLst>
          </p:cNvPr>
          <p:cNvSpPr txBox="1"/>
          <p:nvPr/>
        </p:nvSpPr>
        <p:spPr>
          <a:xfrm>
            <a:off x="2962879" y="5809982"/>
            <a:ext cx="2924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원이 겹치기 시작하는 순간이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유효거리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8574E9-3842-8D4A-8F9F-89A8C3D51713}"/>
              </a:ext>
            </a:extLst>
          </p:cNvPr>
          <p:cNvSpPr txBox="1"/>
          <p:nvPr/>
        </p:nvSpPr>
        <p:spPr>
          <a:xfrm>
            <a:off x="6273449" y="5762180"/>
            <a:ext cx="2924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200m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이하인 경우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AED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유효거리 내 존재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3ECD894-EE2E-93C2-3138-28493BE47886}"/>
              </a:ext>
            </a:extLst>
          </p:cNvPr>
          <p:cNvGrpSpPr/>
          <p:nvPr/>
        </p:nvGrpSpPr>
        <p:grpSpPr>
          <a:xfrm>
            <a:off x="7110552" y="4211023"/>
            <a:ext cx="1220648" cy="1177901"/>
            <a:chOff x="5527847" y="3934022"/>
            <a:chExt cx="2160338" cy="2084684"/>
          </a:xfrm>
        </p:grpSpPr>
        <p:sp>
          <p:nvSpPr>
            <p:cNvPr id="13" name="순서도: 가산 접합 10">
              <a:extLst>
                <a:ext uri="{FF2B5EF4-FFF2-40B4-BE49-F238E27FC236}">
                  <a16:creationId xmlns:a16="http://schemas.microsoft.com/office/drawing/2014/main" id="{E93BEC7E-80AA-D238-4DD6-82B5B8973BAC}"/>
                </a:ext>
              </a:extLst>
            </p:cNvPr>
            <p:cNvSpPr/>
            <p:nvPr/>
          </p:nvSpPr>
          <p:spPr>
            <a:xfrm rot="220461">
              <a:off x="6309959" y="3934022"/>
              <a:ext cx="1378226" cy="1378226"/>
            </a:xfrm>
            <a:custGeom>
              <a:avLst/>
              <a:gdLst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290518 w 1983778"/>
                <a:gd name="connsiteY0" fmla="*/ 290518 h 1983778"/>
                <a:gd name="connsiteX1" fmla="*/ 1693260 w 1983778"/>
                <a:gd name="connsiteY1" fmla="*/ 16932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693260 w 1983778"/>
                <a:gd name="connsiteY1" fmla="*/ 16932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007460 w 1983778"/>
                <a:gd name="connsiteY1" fmla="*/ 9820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451960 w 1983778"/>
                <a:gd name="connsiteY1" fmla="*/ 14519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451960 w 1983778"/>
                <a:gd name="connsiteY1" fmla="*/ 1451960 h 1983778"/>
                <a:gd name="connsiteX2" fmla="*/ 1324960 w 1983778"/>
                <a:gd name="connsiteY2" fmla="*/ 6842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451960 w 1983778"/>
                <a:gd name="connsiteY1" fmla="*/ 1451960 h 1983778"/>
                <a:gd name="connsiteX2" fmla="*/ 1007460 w 1983778"/>
                <a:gd name="connsiteY2" fmla="*/ 9890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007460 w 1983778"/>
                <a:gd name="connsiteY1" fmla="*/ 969360 h 1983778"/>
                <a:gd name="connsiteX2" fmla="*/ 1007460 w 1983778"/>
                <a:gd name="connsiteY2" fmla="*/ 9890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041645 w 1983778"/>
                <a:gd name="connsiteY1" fmla="*/ 1003682 h 1983778"/>
                <a:gd name="connsiteX2" fmla="*/ 1007460 w 1983778"/>
                <a:gd name="connsiteY2" fmla="*/ 969360 h 1983778"/>
                <a:gd name="connsiteX3" fmla="*/ 1007460 w 1983778"/>
                <a:gd name="connsiteY3" fmla="*/ 989018 h 1983778"/>
                <a:gd name="connsiteX4" fmla="*/ 290518 w 1983778"/>
                <a:gd name="connsiteY4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3778" h="1983778" stroke="0" extrusionOk="0">
                  <a:moveTo>
                    <a:pt x="0" y="991889"/>
                  </a:moveTo>
                  <a:cubicBezTo>
                    <a:pt x="0" y="444084"/>
                    <a:pt x="444084" y="0"/>
                    <a:pt x="991889" y="0"/>
                  </a:cubicBezTo>
                  <a:cubicBezTo>
                    <a:pt x="1539694" y="0"/>
                    <a:pt x="1983778" y="444084"/>
                    <a:pt x="1983778" y="991889"/>
                  </a:cubicBezTo>
                  <a:cubicBezTo>
                    <a:pt x="1983778" y="1539694"/>
                    <a:pt x="1539694" y="1983778"/>
                    <a:pt x="991889" y="1983778"/>
                  </a:cubicBezTo>
                  <a:cubicBezTo>
                    <a:pt x="444084" y="1983778"/>
                    <a:pt x="0" y="1539694"/>
                    <a:pt x="0" y="991889"/>
                  </a:cubicBezTo>
                  <a:close/>
                </a:path>
                <a:path w="1983778" h="1983778" fill="none" extrusionOk="0">
                  <a:moveTo>
                    <a:pt x="1001718" y="989018"/>
                  </a:moveTo>
                  <a:cubicBezTo>
                    <a:pt x="1025306" y="1012629"/>
                    <a:pt x="1040688" y="1006958"/>
                    <a:pt x="1041645" y="1003682"/>
                  </a:cubicBezTo>
                  <a:cubicBezTo>
                    <a:pt x="1042602" y="1000406"/>
                    <a:pt x="1030091" y="992971"/>
                    <a:pt x="1007460" y="969360"/>
                  </a:cubicBezTo>
                  <a:moveTo>
                    <a:pt x="1007460" y="989018"/>
                  </a:moveTo>
                  <a:lnTo>
                    <a:pt x="290518" y="1693260"/>
                  </a:lnTo>
                </a:path>
                <a:path w="1983778" h="1983778" fill="none">
                  <a:moveTo>
                    <a:pt x="0" y="991889"/>
                  </a:moveTo>
                  <a:cubicBezTo>
                    <a:pt x="0" y="444084"/>
                    <a:pt x="444084" y="0"/>
                    <a:pt x="991889" y="0"/>
                  </a:cubicBezTo>
                  <a:cubicBezTo>
                    <a:pt x="1539694" y="0"/>
                    <a:pt x="1983778" y="444084"/>
                    <a:pt x="1983778" y="991889"/>
                  </a:cubicBezTo>
                  <a:cubicBezTo>
                    <a:pt x="1983778" y="1539694"/>
                    <a:pt x="1539694" y="1983778"/>
                    <a:pt x="991889" y="1983778"/>
                  </a:cubicBezTo>
                  <a:cubicBezTo>
                    <a:pt x="444084" y="1983778"/>
                    <a:pt x="0" y="1539694"/>
                    <a:pt x="0" y="991889"/>
                  </a:cubicBezTo>
                  <a:close/>
                </a:path>
              </a:pathLst>
            </a:custGeom>
            <a:solidFill>
              <a:srgbClr val="6689FF">
                <a:alpha val="17000"/>
              </a:srgbClr>
            </a:solidFill>
            <a:ln w="28575">
              <a:solidFill>
                <a:srgbClr val="668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순서도: 가산 접합 10">
              <a:extLst>
                <a:ext uri="{FF2B5EF4-FFF2-40B4-BE49-F238E27FC236}">
                  <a16:creationId xmlns:a16="http://schemas.microsoft.com/office/drawing/2014/main" id="{976DFBF1-A63A-DC82-E7FE-53E7F0754F93}"/>
                </a:ext>
              </a:extLst>
            </p:cNvPr>
            <p:cNvSpPr/>
            <p:nvPr/>
          </p:nvSpPr>
          <p:spPr>
            <a:xfrm rot="10976242">
              <a:off x="5527847" y="4640480"/>
              <a:ext cx="1378226" cy="1378226"/>
            </a:xfrm>
            <a:custGeom>
              <a:avLst/>
              <a:gdLst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290518 w 1983778"/>
                <a:gd name="connsiteY0" fmla="*/ 290518 h 1983778"/>
                <a:gd name="connsiteX1" fmla="*/ 1693260 w 1983778"/>
                <a:gd name="connsiteY1" fmla="*/ 16932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693260 w 1983778"/>
                <a:gd name="connsiteY1" fmla="*/ 16932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007460 w 1983778"/>
                <a:gd name="connsiteY1" fmla="*/ 9820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451960 w 1983778"/>
                <a:gd name="connsiteY1" fmla="*/ 14519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451960 w 1983778"/>
                <a:gd name="connsiteY1" fmla="*/ 1451960 h 1983778"/>
                <a:gd name="connsiteX2" fmla="*/ 1324960 w 1983778"/>
                <a:gd name="connsiteY2" fmla="*/ 6842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451960 w 1983778"/>
                <a:gd name="connsiteY1" fmla="*/ 1451960 h 1983778"/>
                <a:gd name="connsiteX2" fmla="*/ 1007460 w 1983778"/>
                <a:gd name="connsiteY2" fmla="*/ 9890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007460 w 1983778"/>
                <a:gd name="connsiteY1" fmla="*/ 969360 h 1983778"/>
                <a:gd name="connsiteX2" fmla="*/ 1007460 w 1983778"/>
                <a:gd name="connsiteY2" fmla="*/ 9890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041645 w 1983778"/>
                <a:gd name="connsiteY1" fmla="*/ 1003682 h 1983778"/>
                <a:gd name="connsiteX2" fmla="*/ 1007460 w 1983778"/>
                <a:gd name="connsiteY2" fmla="*/ 969360 h 1983778"/>
                <a:gd name="connsiteX3" fmla="*/ 1007460 w 1983778"/>
                <a:gd name="connsiteY3" fmla="*/ 989018 h 1983778"/>
                <a:gd name="connsiteX4" fmla="*/ 290518 w 1983778"/>
                <a:gd name="connsiteY4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3778" h="1983778" stroke="0" extrusionOk="0">
                  <a:moveTo>
                    <a:pt x="0" y="991889"/>
                  </a:moveTo>
                  <a:cubicBezTo>
                    <a:pt x="0" y="444084"/>
                    <a:pt x="444084" y="0"/>
                    <a:pt x="991889" y="0"/>
                  </a:cubicBezTo>
                  <a:cubicBezTo>
                    <a:pt x="1539694" y="0"/>
                    <a:pt x="1983778" y="444084"/>
                    <a:pt x="1983778" y="991889"/>
                  </a:cubicBezTo>
                  <a:cubicBezTo>
                    <a:pt x="1983778" y="1539694"/>
                    <a:pt x="1539694" y="1983778"/>
                    <a:pt x="991889" y="1983778"/>
                  </a:cubicBezTo>
                  <a:cubicBezTo>
                    <a:pt x="444084" y="1983778"/>
                    <a:pt x="0" y="1539694"/>
                    <a:pt x="0" y="991889"/>
                  </a:cubicBezTo>
                  <a:close/>
                </a:path>
                <a:path w="1983778" h="1983778" fill="none" extrusionOk="0">
                  <a:moveTo>
                    <a:pt x="1001718" y="989018"/>
                  </a:moveTo>
                  <a:cubicBezTo>
                    <a:pt x="1025306" y="1012629"/>
                    <a:pt x="1040688" y="1006958"/>
                    <a:pt x="1041645" y="1003682"/>
                  </a:cubicBezTo>
                  <a:cubicBezTo>
                    <a:pt x="1042602" y="1000406"/>
                    <a:pt x="1030091" y="992971"/>
                    <a:pt x="1007460" y="969360"/>
                  </a:cubicBezTo>
                  <a:moveTo>
                    <a:pt x="1007460" y="989018"/>
                  </a:moveTo>
                  <a:lnTo>
                    <a:pt x="290518" y="1693260"/>
                  </a:lnTo>
                </a:path>
                <a:path w="1983778" h="1983778" fill="none">
                  <a:moveTo>
                    <a:pt x="0" y="991889"/>
                  </a:moveTo>
                  <a:cubicBezTo>
                    <a:pt x="0" y="444084"/>
                    <a:pt x="444084" y="0"/>
                    <a:pt x="991889" y="0"/>
                  </a:cubicBezTo>
                  <a:cubicBezTo>
                    <a:pt x="1539694" y="0"/>
                    <a:pt x="1983778" y="444084"/>
                    <a:pt x="1983778" y="991889"/>
                  </a:cubicBezTo>
                  <a:cubicBezTo>
                    <a:pt x="1983778" y="1539694"/>
                    <a:pt x="1539694" y="1983778"/>
                    <a:pt x="991889" y="1983778"/>
                  </a:cubicBezTo>
                  <a:cubicBezTo>
                    <a:pt x="444084" y="1983778"/>
                    <a:pt x="0" y="1539694"/>
                    <a:pt x="0" y="99188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6000"/>
              </a:schemeClr>
            </a:solidFill>
            <a:ln w="285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EA7DCEA-8AD7-785A-EA06-55743F8D1C36}"/>
              </a:ext>
            </a:extLst>
          </p:cNvPr>
          <p:cNvSpPr txBox="1"/>
          <p:nvPr/>
        </p:nvSpPr>
        <p:spPr>
          <a:xfrm>
            <a:off x="6634404" y="306576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입지선정 모델링</a:t>
            </a:r>
          </a:p>
        </p:txBody>
      </p:sp>
    </p:spTree>
    <p:extLst>
      <p:ext uri="{BB962C8B-B14F-4D97-AF65-F5344CB8AC3E}">
        <p14:creationId xmlns:p14="http://schemas.microsoft.com/office/powerpoint/2010/main" val="584949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16">
            <a:extLst>
              <a:ext uri="{FF2B5EF4-FFF2-40B4-BE49-F238E27FC236}">
                <a16:creationId xmlns:a16="http://schemas.microsoft.com/office/drawing/2014/main" id="{CBD7EEF0-DBD5-01C7-E5C2-68E45B216AD6}"/>
              </a:ext>
            </a:extLst>
          </p:cNvPr>
          <p:cNvSpPr/>
          <p:nvPr/>
        </p:nvSpPr>
        <p:spPr>
          <a:xfrm>
            <a:off x="536085" y="3684599"/>
            <a:ext cx="11254307" cy="2744600"/>
          </a:xfrm>
          <a:prstGeom prst="roundRect">
            <a:avLst>
              <a:gd name="adj" fmla="val 50000"/>
            </a:avLst>
          </a:prstGeom>
          <a:solidFill>
            <a:srgbClr val="ECEBFB"/>
          </a:solidFill>
          <a:ln>
            <a:noFill/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628650"/>
            <a:endParaRPr lang="ko-KR" altLang="en-US" sz="1200" b="1" dirty="0">
              <a:solidFill>
                <a:srgbClr val="44546A"/>
              </a:solidFill>
            </a:endParaRPr>
          </a:p>
        </p:txBody>
      </p:sp>
      <p:sp>
        <p:nvSpPr>
          <p:cNvPr id="6" name="사각형: 둥근 모서리 16">
            <a:extLst>
              <a:ext uri="{FF2B5EF4-FFF2-40B4-BE49-F238E27FC236}">
                <a16:creationId xmlns:a16="http://schemas.microsoft.com/office/drawing/2014/main" id="{2846D6A9-BAFB-A300-1D0C-B8053555A4F4}"/>
              </a:ext>
            </a:extLst>
          </p:cNvPr>
          <p:cNvSpPr/>
          <p:nvPr/>
        </p:nvSpPr>
        <p:spPr>
          <a:xfrm>
            <a:off x="3116184" y="1325798"/>
            <a:ext cx="5801292" cy="1162922"/>
          </a:xfrm>
          <a:prstGeom prst="roundRect">
            <a:avLst>
              <a:gd name="adj" fmla="val 50000"/>
            </a:avLst>
          </a:prstGeom>
          <a:solidFill>
            <a:srgbClr val="F1F2F7"/>
          </a:solidFill>
          <a:ln>
            <a:solidFill>
              <a:srgbClr val="ECEBFB"/>
            </a:solidFill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628650"/>
            <a:endParaRPr lang="ko-KR" altLang="en-US" sz="1200" b="1" dirty="0">
              <a:solidFill>
                <a:srgbClr val="44546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881779-8B46-8716-1905-429386F7AA22}"/>
              </a:ext>
            </a:extLst>
          </p:cNvPr>
          <p:cNvSpPr txBox="1"/>
          <p:nvPr/>
        </p:nvSpPr>
        <p:spPr>
          <a:xfrm>
            <a:off x="6163239" y="30657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85CDA-9764-7040-C630-3D02C8B1A13A}"/>
              </a:ext>
            </a:extLst>
          </p:cNvPr>
          <p:cNvSpPr txBox="1"/>
          <p:nvPr/>
        </p:nvSpPr>
        <p:spPr>
          <a:xfrm>
            <a:off x="473773" y="237530"/>
            <a:ext cx="528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3. 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수요량 계산 ④</a:t>
            </a:r>
            <a:endParaRPr lang="ko-KR" altLang="en-US" sz="28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650C9F-732C-4FBA-36B0-3EE0AEB48661}"/>
                  </a:ext>
                </a:extLst>
              </p:cNvPr>
              <p:cNvSpPr txBox="1"/>
              <p:nvPr/>
            </p:nvSpPr>
            <p:spPr>
              <a:xfrm>
                <a:off x="3431578" y="1331000"/>
                <a:ext cx="517050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=0.4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+0.3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+0.3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650C9F-732C-4FBA-36B0-3EE0AEB48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578" y="1331000"/>
                <a:ext cx="5170504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타원 8">
            <a:extLst>
              <a:ext uri="{FF2B5EF4-FFF2-40B4-BE49-F238E27FC236}">
                <a16:creationId xmlns:a16="http://schemas.microsoft.com/office/drawing/2014/main" id="{EE7B483F-ACD7-BA54-5593-83587BC37020}"/>
              </a:ext>
            </a:extLst>
          </p:cNvPr>
          <p:cNvSpPr/>
          <p:nvPr/>
        </p:nvSpPr>
        <p:spPr>
          <a:xfrm>
            <a:off x="7974403" y="1431961"/>
            <a:ext cx="461663" cy="461663"/>
          </a:xfrm>
          <a:prstGeom prst="ellipse">
            <a:avLst/>
          </a:prstGeom>
          <a:noFill/>
          <a:ln w="38100">
            <a:solidFill>
              <a:srgbClr val="6689FF"/>
            </a:solidFill>
          </a:ln>
          <a:effectLst>
            <a:outerShdw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700" b="1" dirty="0">
              <a:solidFill>
                <a:prstClr val="white">
                  <a:lumMod val="50000"/>
                </a:prstClr>
              </a:solidFill>
              <a:cs typeface="Aharoni" panose="02010803020104030203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A25344E-5D33-3D31-E4F4-687817C8E386}"/>
                  </a:ext>
                </a:extLst>
              </p:cNvPr>
              <p:cNvSpPr/>
              <p:nvPr/>
            </p:nvSpPr>
            <p:spPr>
              <a:xfrm>
                <a:off x="2604544" y="1938081"/>
                <a:ext cx="6982912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유효거리 내에 존재하는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24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시간 </a:t>
                </a:r>
                <a:r>
                  <a: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AED</a:t>
                </a:r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와 겹치는 정도</a:t>
                </a:r>
                <a:r>
                  <a:rPr lang="en-US" altLang="ko-KR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𝑐</m:t>
                    </m:r>
                  </m:oMath>
                </a14:m>
                <a:r>
                  <a:rPr lang="en-US" altLang="ko-KR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A25344E-5D33-3D31-E4F4-687817C8E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544" y="1938081"/>
                <a:ext cx="6982912" cy="400110"/>
              </a:xfrm>
              <a:prstGeom prst="rect">
                <a:avLst/>
              </a:prstGeom>
              <a:blipFill>
                <a:blip r:embed="rId3"/>
                <a:stretch>
                  <a:fillRect t="-7576" b="-2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2AE60B9-497A-1495-FFE5-B1049CDDDBBC}"/>
              </a:ext>
            </a:extLst>
          </p:cNvPr>
          <p:cNvSpPr txBox="1"/>
          <p:nvPr/>
        </p:nvSpPr>
        <p:spPr>
          <a:xfrm>
            <a:off x="473773" y="2570583"/>
            <a:ext cx="6125511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단순히 개수를 의미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c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얼마나 가깝게 겹치는지 정도를 의미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겹치는 정도가 높을수록 수요가 더 충족되었음을 의미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FCB5B57-8FDF-64A6-F83B-67BE8EDB4CF4}"/>
              </a:ext>
            </a:extLst>
          </p:cNvPr>
          <p:cNvSpPr/>
          <p:nvPr/>
        </p:nvSpPr>
        <p:spPr>
          <a:xfrm>
            <a:off x="889464" y="3804536"/>
            <a:ext cx="3725639" cy="25385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294A2BB-40E1-3FA3-1599-6678BD3E8D62}"/>
              </a:ext>
            </a:extLst>
          </p:cNvPr>
          <p:cNvGrpSpPr/>
          <p:nvPr/>
        </p:nvGrpSpPr>
        <p:grpSpPr>
          <a:xfrm>
            <a:off x="2089927" y="5632862"/>
            <a:ext cx="1319185" cy="581457"/>
            <a:chOff x="10171255" y="5661232"/>
            <a:chExt cx="1456865" cy="642142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3CB066C-7ABD-EE54-6E2D-88F656A1C23C}"/>
                </a:ext>
              </a:extLst>
            </p:cNvPr>
            <p:cNvSpPr/>
            <p:nvPr/>
          </p:nvSpPr>
          <p:spPr>
            <a:xfrm>
              <a:off x="10171255" y="5712032"/>
              <a:ext cx="243022" cy="243022"/>
            </a:xfrm>
            <a:prstGeom prst="ellipse">
              <a:avLst/>
            </a:prstGeom>
            <a:solidFill>
              <a:srgbClr val="ECEBFB"/>
            </a:solidFill>
            <a:ln w="28575">
              <a:solidFill>
                <a:srgbClr val="668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588AF2-D594-8F3D-F526-0CD45814FB5D}"/>
                </a:ext>
              </a:extLst>
            </p:cNvPr>
            <p:cNvSpPr txBox="1"/>
            <p:nvPr/>
          </p:nvSpPr>
          <p:spPr>
            <a:xfrm>
              <a:off x="10434597" y="5661232"/>
              <a:ext cx="1193523" cy="276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기존 </a:t>
              </a: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AED 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</a:t>
              </a:r>
              <a:endPara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EA5A2D1-2B96-93AD-EB96-EFB31C76CD44}"/>
                </a:ext>
              </a:extLst>
            </p:cNvPr>
            <p:cNvSpPr/>
            <p:nvPr/>
          </p:nvSpPr>
          <p:spPr>
            <a:xfrm>
              <a:off x="10171255" y="6060352"/>
              <a:ext cx="243022" cy="2430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970E18-47CF-19CD-28E4-69EB7E110BD2}"/>
                </a:ext>
              </a:extLst>
            </p:cNvPr>
            <p:cNvSpPr txBox="1"/>
            <p:nvPr/>
          </p:nvSpPr>
          <p:spPr>
            <a:xfrm>
              <a:off x="10459391" y="6001291"/>
              <a:ext cx="1056970" cy="276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AED </a:t>
              </a:r>
              <a:r>
                <a:rPr lang="ko-KR" altLang="en-US" sz="10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후보지</a:t>
              </a:r>
              <a:endPara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9C9F9C-5740-118E-3F5B-5C018A9CC095}"/>
              </a:ext>
            </a:extLst>
          </p:cNvPr>
          <p:cNvGrpSpPr/>
          <p:nvPr/>
        </p:nvGrpSpPr>
        <p:grpSpPr>
          <a:xfrm>
            <a:off x="1398180" y="4227418"/>
            <a:ext cx="1042373" cy="1005870"/>
            <a:chOff x="5527847" y="3934022"/>
            <a:chExt cx="2160338" cy="2084684"/>
          </a:xfrm>
        </p:grpSpPr>
        <p:sp>
          <p:nvSpPr>
            <p:cNvPr id="15" name="순서도: 가산 접합 10">
              <a:extLst>
                <a:ext uri="{FF2B5EF4-FFF2-40B4-BE49-F238E27FC236}">
                  <a16:creationId xmlns:a16="http://schemas.microsoft.com/office/drawing/2014/main" id="{404BD8EB-C785-2E61-859B-C2915B6369E3}"/>
                </a:ext>
              </a:extLst>
            </p:cNvPr>
            <p:cNvSpPr/>
            <p:nvPr/>
          </p:nvSpPr>
          <p:spPr>
            <a:xfrm rot="220461">
              <a:off x="6309959" y="3934022"/>
              <a:ext cx="1378226" cy="1378226"/>
            </a:xfrm>
            <a:custGeom>
              <a:avLst/>
              <a:gdLst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290518 w 1983778"/>
                <a:gd name="connsiteY0" fmla="*/ 290518 h 1983778"/>
                <a:gd name="connsiteX1" fmla="*/ 1693260 w 1983778"/>
                <a:gd name="connsiteY1" fmla="*/ 16932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693260 w 1983778"/>
                <a:gd name="connsiteY1" fmla="*/ 16932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007460 w 1983778"/>
                <a:gd name="connsiteY1" fmla="*/ 9820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451960 w 1983778"/>
                <a:gd name="connsiteY1" fmla="*/ 14519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451960 w 1983778"/>
                <a:gd name="connsiteY1" fmla="*/ 1451960 h 1983778"/>
                <a:gd name="connsiteX2" fmla="*/ 1324960 w 1983778"/>
                <a:gd name="connsiteY2" fmla="*/ 6842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451960 w 1983778"/>
                <a:gd name="connsiteY1" fmla="*/ 1451960 h 1983778"/>
                <a:gd name="connsiteX2" fmla="*/ 1007460 w 1983778"/>
                <a:gd name="connsiteY2" fmla="*/ 9890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007460 w 1983778"/>
                <a:gd name="connsiteY1" fmla="*/ 969360 h 1983778"/>
                <a:gd name="connsiteX2" fmla="*/ 1007460 w 1983778"/>
                <a:gd name="connsiteY2" fmla="*/ 9890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041645 w 1983778"/>
                <a:gd name="connsiteY1" fmla="*/ 1003682 h 1983778"/>
                <a:gd name="connsiteX2" fmla="*/ 1007460 w 1983778"/>
                <a:gd name="connsiteY2" fmla="*/ 969360 h 1983778"/>
                <a:gd name="connsiteX3" fmla="*/ 1007460 w 1983778"/>
                <a:gd name="connsiteY3" fmla="*/ 989018 h 1983778"/>
                <a:gd name="connsiteX4" fmla="*/ 290518 w 1983778"/>
                <a:gd name="connsiteY4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3778" h="1983778" stroke="0" extrusionOk="0">
                  <a:moveTo>
                    <a:pt x="0" y="991889"/>
                  </a:moveTo>
                  <a:cubicBezTo>
                    <a:pt x="0" y="444084"/>
                    <a:pt x="444084" y="0"/>
                    <a:pt x="991889" y="0"/>
                  </a:cubicBezTo>
                  <a:cubicBezTo>
                    <a:pt x="1539694" y="0"/>
                    <a:pt x="1983778" y="444084"/>
                    <a:pt x="1983778" y="991889"/>
                  </a:cubicBezTo>
                  <a:cubicBezTo>
                    <a:pt x="1983778" y="1539694"/>
                    <a:pt x="1539694" y="1983778"/>
                    <a:pt x="991889" y="1983778"/>
                  </a:cubicBezTo>
                  <a:cubicBezTo>
                    <a:pt x="444084" y="1983778"/>
                    <a:pt x="0" y="1539694"/>
                    <a:pt x="0" y="991889"/>
                  </a:cubicBezTo>
                  <a:close/>
                </a:path>
                <a:path w="1983778" h="1983778" fill="none" extrusionOk="0">
                  <a:moveTo>
                    <a:pt x="1001718" y="989018"/>
                  </a:moveTo>
                  <a:cubicBezTo>
                    <a:pt x="1025306" y="1012629"/>
                    <a:pt x="1040688" y="1006958"/>
                    <a:pt x="1041645" y="1003682"/>
                  </a:cubicBezTo>
                  <a:cubicBezTo>
                    <a:pt x="1042602" y="1000406"/>
                    <a:pt x="1030091" y="992971"/>
                    <a:pt x="1007460" y="969360"/>
                  </a:cubicBezTo>
                  <a:moveTo>
                    <a:pt x="1007460" y="989018"/>
                  </a:moveTo>
                  <a:lnTo>
                    <a:pt x="290518" y="1693260"/>
                  </a:lnTo>
                </a:path>
                <a:path w="1983778" h="1983778" fill="none">
                  <a:moveTo>
                    <a:pt x="0" y="991889"/>
                  </a:moveTo>
                  <a:cubicBezTo>
                    <a:pt x="0" y="444084"/>
                    <a:pt x="444084" y="0"/>
                    <a:pt x="991889" y="0"/>
                  </a:cubicBezTo>
                  <a:cubicBezTo>
                    <a:pt x="1539694" y="0"/>
                    <a:pt x="1983778" y="444084"/>
                    <a:pt x="1983778" y="991889"/>
                  </a:cubicBezTo>
                  <a:cubicBezTo>
                    <a:pt x="1983778" y="1539694"/>
                    <a:pt x="1539694" y="1983778"/>
                    <a:pt x="991889" y="1983778"/>
                  </a:cubicBezTo>
                  <a:cubicBezTo>
                    <a:pt x="444084" y="1983778"/>
                    <a:pt x="0" y="1539694"/>
                    <a:pt x="0" y="991889"/>
                  </a:cubicBezTo>
                  <a:close/>
                </a:path>
              </a:pathLst>
            </a:custGeom>
            <a:solidFill>
              <a:srgbClr val="6689FF">
                <a:alpha val="17000"/>
              </a:srgbClr>
            </a:solidFill>
            <a:ln w="28575">
              <a:solidFill>
                <a:srgbClr val="668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순서도: 가산 접합 10">
              <a:extLst>
                <a:ext uri="{FF2B5EF4-FFF2-40B4-BE49-F238E27FC236}">
                  <a16:creationId xmlns:a16="http://schemas.microsoft.com/office/drawing/2014/main" id="{5BD3CE6F-F2E6-B2E0-ECF6-D4E0C0A2D887}"/>
                </a:ext>
              </a:extLst>
            </p:cNvPr>
            <p:cNvSpPr/>
            <p:nvPr/>
          </p:nvSpPr>
          <p:spPr>
            <a:xfrm rot="10976242">
              <a:off x="5527847" y="4640480"/>
              <a:ext cx="1378226" cy="1378226"/>
            </a:xfrm>
            <a:custGeom>
              <a:avLst/>
              <a:gdLst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290518 w 1983778"/>
                <a:gd name="connsiteY0" fmla="*/ 290518 h 1983778"/>
                <a:gd name="connsiteX1" fmla="*/ 1693260 w 1983778"/>
                <a:gd name="connsiteY1" fmla="*/ 16932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693260 w 1983778"/>
                <a:gd name="connsiteY1" fmla="*/ 16932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007460 w 1983778"/>
                <a:gd name="connsiteY1" fmla="*/ 9820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451960 w 1983778"/>
                <a:gd name="connsiteY1" fmla="*/ 1451960 h 1983778"/>
                <a:gd name="connsiteX2" fmla="*/ 1693260 w 1983778"/>
                <a:gd name="connsiteY2" fmla="*/ 2905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451960 w 1983778"/>
                <a:gd name="connsiteY1" fmla="*/ 1451960 h 1983778"/>
                <a:gd name="connsiteX2" fmla="*/ 1324960 w 1983778"/>
                <a:gd name="connsiteY2" fmla="*/ 6842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451960 w 1983778"/>
                <a:gd name="connsiteY1" fmla="*/ 1451960 h 1983778"/>
                <a:gd name="connsiteX2" fmla="*/ 1007460 w 1983778"/>
                <a:gd name="connsiteY2" fmla="*/ 9890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007460 w 1983778"/>
                <a:gd name="connsiteY1" fmla="*/ 969360 h 1983778"/>
                <a:gd name="connsiteX2" fmla="*/ 1007460 w 1983778"/>
                <a:gd name="connsiteY2" fmla="*/ 989018 h 1983778"/>
                <a:gd name="connsiteX3" fmla="*/ 290518 w 1983778"/>
                <a:gd name="connsiteY3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  <a:gd name="connsiteX0" fmla="*/ 1001718 w 1983778"/>
                <a:gd name="connsiteY0" fmla="*/ 989018 h 1983778"/>
                <a:gd name="connsiteX1" fmla="*/ 1041645 w 1983778"/>
                <a:gd name="connsiteY1" fmla="*/ 1003682 h 1983778"/>
                <a:gd name="connsiteX2" fmla="*/ 1007460 w 1983778"/>
                <a:gd name="connsiteY2" fmla="*/ 969360 h 1983778"/>
                <a:gd name="connsiteX3" fmla="*/ 1007460 w 1983778"/>
                <a:gd name="connsiteY3" fmla="*/ 989018 h 1983778"/>
                <a:gd name="connsiteX4" fmla="*/ 290518 w 1983778"/>
                <a:gd name="connsiteY4" fmla="*/ 1693260 h 1983778"/>
                <a:gd name="connsiteX0" fmla="*/ 0 w 1983778"/>
                <a:gd name="connsiteY0" fmla="*/ 991889 h 1983778"/>
                <a:gd name="connsiteX1" fmla="*/ 991889 w 1983778"/>
                <a:gd name="connsiteY1" fmla="*/ 0 h 1983778"/>
                <a:gd name="connsiteX2" fmla="*/ 1983778 w 1983778"/>
                <a:gd name="connsiteY2" fmla="*/ 991889 h 1983778"/>
                <a:gd name="connsiteX3" fmla="*/ 991889 w 1983778"/>
                <a:gd name="connsiteY3" fmla="*/ 1983778 h 1983778"/>
                <a:gd name="connsiteX4" fmla="*/ 0 w 1983778"/>
                <a:gd name="connsiteY4" fmla="*/ 991889 h 198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3778" h="1983778" stroke="0" extrusionOk="0">
                  <a:moveTo>
                    <a:pt x="0" y="991889"/>
                  </a:moveTo>
                  <a:cubicBezTo>
                    <a:pt x="0" y="444084"/>
                    <a:pt x="444084" y="0"/>
                    <a:pt x="991889" y="0"/>
                  </a:cubicBezTo>
                  <a:cubicBezTo>
                    <a:pt x="1539694" y="0"/>
                    <a:pt x="1983778" y="444084"/>
                    <a:pt x="1983778" y="991889"/>
                  </a:cubicBezTo>
                  <a:cubicBezTo>
                    <a:pt x="1983778" y="1539694"/>
                    <a:pt x="1539694" y="1983778"/>
                    <a:pt x="991889" y="1983778"/>
                  </a:cubicBezTo>
                  <a:cubicBezTo>
                    <a:pt x="444084" y="1983778"/>
                    <a:pt x="0" y="1539694"/>
                    <a:pt x="0" y="991889"/>
                  </a:cubicBezTo>
                  <a:close/>
                </a:path>
                <a:path w="1983778" h="1983778" fill="none" extrusionOk="0">
                  <a:moveTo>
                    <a:pt x="1001718" y="989018"/>
                  </a:moveTo>
                  <a:cubicBezTo>
                    <a:pt x="1025306" y="1012629"/>
                    <a:pt x="1040688" y="1006958"/>
                    <a:pt x="1041645" y="1003682"/>
                  </a:cubicBezTo>
                  <a:cubicBezTo>
                    <a:pt x="1042602" y="1000406"/>
                    <a:pt x="1030091" y="992971"/>
                    <a:pt x="1007460" y="969360"/>
                  </a:cubicBezTo>
                  <a:moveTo>
                    <a:pt x="1007460" y="989018"/>
                  </a:moveTo>
                  <a:lnTo>
                    <a:pt x="290518" y="1693260"/>
                  </a:lnTo>
                </a:path>
                <a:path w="1983778" h="1983778" fill="none">
                  <a:moveTo>
                    <a:pt x="0" y="991889"/>
                  </a:moveTo>
                  <a:cubicBezTo>
                    <a:pt x="0" y="444084"/>
                    <a:pt x="444084" y="0"/>
                    <a:pt x="991889" y="0"/>
                  </a:cubicBezTo>
                  <a:cubicBezTo>
                    <a:pt x="1539694" y="0"/>
                    <a:pt x="1983778" y="444084"/>
                    <a:pt x="1983778" y="991889"/>
                  </a:cubicBezTo>
                  <a:cubicBezTo>
                    <a:pt x="1983778" y="1539694"/>
                    <a:pt x="1539694" y="1983778"/>
                    <a:pt x="991889" y="1983778"/>
                  </a:cubicBezTo>
                  <a:cubicBezTo>
                    <a:pt x="444084" y="1983778"/>
                    <a:pt x="0" y="1539694"/>
                    <a:pt x="0" y="99188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6000"/>
              </a:schemeClr>
            </a:solidFill>
            <a:ln w="285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8C7255F-D285-0E74-9829-9A3584AF1205}"/>
              </a:ext>
            </a:extLst>
          </p:cNvPr>
          <p:cNvSpPr txBox="1"/>
          <p:nvPr/>
        </p:nvSpPr>
        <p:spPr>
          <a:xfrm>
            <a:off x="1919367" y="5213648"/>
            <a:ext cx="225731" cy="355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89D3086-C7FA-A45C-1B84-CCF4C3C47577}"/>
              </a:ext>
            </a:extLst>
          </p:cNvPr>
          <p:cNvGrpSpPr/>
          <p:nvPr/>
        </p:nvGrpSpPr>
        <p:grpSpPr>
          <a:xfrm>
            <a:off x="2787031" y="3919123"/>
            <a:ext cx="1289094" cy="1575559"/>
            <a:chOff x="2733558" y="3723718"/>
            <a:chExt cx="1667438" cy="203798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A7DCE2B-779A-C04E-AA47-B725E6B6C8A5}"/>
                </a:ext>
              </a:extLst>
            </p:cNvPr>
            <p:cNvGrpSpPr/>
            <p:nvPr/>
          </p:nvGrpSpPr>
          <p:grpSpPr>
            <a:xfrm>
              <a:off x="2733558" y="3723718"/>
              <a:ext cx="1667438" cy="1766966"/>
              <a:chOff x="4597778" y="3330937"/>
              <a:chExt cx="2375573" cy="2517369"/>
            </a:xfrm>
          </p:grpSpPr>
          <p:sp>
            <p:nvSpPr>
              <p:cNvPr id="18" name="순서도: 가산 접합 10">
                <a:extLst>
                  <a:ext uri="{FF2B5EF4-FFF2-40B4-BE49-F238E27FC236}">
                    <a16:creationId xmlns:a16="http://schemas.microsoft.com/office/drawing/2014/main" id="{7BE19D36-B729-B416-3CF9-C2CF6748C175}"/>
                  </a:ext>
                </a:extLst>
              </p:cNvPr>
              <p:cNvSpPr/>
              <p:nvPr/>
            </p:nvSpPr>
            <p:spPr>
              <a:xfrm rot="220461">
                <a:off x="5633274" y="3699880"/>
                <a:ext cx="1092139" cy="1092139"/>
              </a:xfrm>
              <a:custGeom>
                <a:avLst/>
                <a:gdLst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290518 w 1983778"/>
                  <a:gd name="connsiteY0" fmla="*/ 290518 h 1983778"/>
                  <a:gd name="connsiteX1" fmla="*/ 1693260 w 1983778"/>
                  <a:gd name="connsiteY1" fmla="*/ 1693260 h 1983778"/>
                  <a:gd name="connsiteX2" fmla="*/ 1693260 w 1983778"/>
                  <a:gd name="connsiteY2" fmla="*/ 290518 h 1983778"/>
                  <a:gd name="connsiteX3" fmla="*/ 290518 w 1983778"/>
                  <a:gd name="connsiteY3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1001718 w 1983778"/>
                  <a:gd name="connsiteY0" fmla="*/ 989018 h 1983778"/>
                  <a:gd name="connsiteX1" fmla="*/ 1693260 w 1983778"/>
                  <a:gd name="connsiteY1" fmla="*/ 1693260 h 1983778"/>
                  <a:gd name="connsiteX2" fmla="*/ 1693260 w 1983778"/>
                  <a:gd name="connsiteY2" fmla="*/ 290518 h 1983778"/>
                  <a:gd name="connsiteX3" fmla="*/ 290518 w 1983778"/>
                  <a:gd name="connsiteY3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1001718 w 1983778"/>
                  <a:gd name="connsiteY0" fmla="*/ 989018 h 1983778"/>
                  <a:gd name="connsiteX1" fmla="*/ 1007460 w 1983778"/>
                  <a:gd name="connsiteY1" fmla="*/ 982060 h 1983778"/>
                  <a:gd name="connsiteX2" fmla="*/ 1693260 w 1983778"/>
                  <a:gd name="connsiteY2" fmla="*/ 290518 h 1983778"/>
                  <a:gd name="connsiteX3" fmla="*/ 290518 w 1983778"/>
                  <a:gd name="connsiteY3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1001718 w 1983778"/>
                  <a:gd name="connsiteY0" fmla="*/ 989018 h 1983778"/>
                  <a:gd name="connsiteX1" fmla="*/ 1451960 w 1983778"/>
                  <a:gd name="connsiteY1" fmla="*/ 1451960 h 1983778"/>
                  <a:gd name="connsiteX2" fmla="*/ 1693260 w 1983778"/>
                  <a:gd name="connsiteY2" fmla="*/ 290518 h 1983778"/>
                  <a:gd name="connsiteX3" fmla="*/ 290518 w 1983778"/>
                  <a:gd name="connsiteY3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1001718 w 1983778"/>
                  <a:gd name="connsiteY0" fmla="*/ 989018 h 1983778"/>
                  <a:gd name="connsiteX1" fmla="*/ 1451960 w 1983778"/>
                  <a:gd name="connsiteY1" fmla="*/ 1451960 h 1983778"/>
                  <a:gd name="connsiteX2" fmla="*/ 1324960 w 1983778"/>
                  <a:gd name="connsiteY2" fmla="*/ 684218 h 1983778"/>
                  <a:gd name="connsiteX3" fmla="*/ 290518 w 1983778"/>
                  <a:gd name="connsiteY3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1001718 w 1983778"/>
                  <a:gd name="connsiteY0" fmla="*/ 989018 h 1983778"/>
                  <a:gd name="connsiteX1" fmla="*/ 1451960 w 1983778"/>
                  <a:gd name="connsiteY1" fmla="*/ 1451960 h 1983778"/>
                  <a:gd name="connsiteX2" fmla="*/ 1007460 w 1983778"/>
                  <a:gd name="connsiteY2" fmla="*/ 989018 h 1983778"/>
                  <a:gd name="connsiteX3" fmla="*/ 290518 w 1983778"/>
                  <a:gd name="connsiteY3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1001718 w 1983778"/>
                  <a:gd name="connsiteY0" fmla="*/ 989018 h 1983778"/>
                  <a:gd name="connsiteX1" fmla="*/ 1007460 w 1983778"/>
                  <a:gd name="connsiteY1" fmla="*/ 969360 h 1983778"/>
                  <a:gd name="connsiteX2" fmla="*/ 1007460 w 1983778"/>
                  <a:gd name="connsiteY2" fmla="*/ 989018 h 1983778"/>
                  <a:gd name="connsiteX3" fmla="*/ 290518 w 1983778"/>
                  <a:gd name="connsiteY3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1001718 w 1983778"/>
                  <a:gd name="connsiteY0" fmla="*/ 989018 h 1983778"/>
                  <a:gd name="connsiteX1" fmla="*/ 1041645 w 1983778"/>
                  <a:gd name="connsiteY1" fmla="*/ 1003682 h 1983778"/>
                  <a:gd name="connsiteX2" fmla="*/ 1007460 w 1983778"/>
                  <a:gd name="connsiteY2" fmla="*/ 969360 h 1983778"/>
                  <a:gd name="connsiteX3" fmla="*/ 1007460 w 1983778"/>
                  <a:gd name="connsiteY3" fmla="*/ 989018 h 1983778"/>
                  <a:gd name="connsiteX4" fmla="*/ 290518 w 1983778"/>
                  <a:gd name="connsiteY4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83778" h="1983778" stroke="0" extrusionOk="0">
                    <a:moveTo>
                      <a:pt x="0" y="991889"/>
                    </a:moveTo>
                    <a:cubicBezTo>
                      <a:pt x="0" y="444084"/>
                      <a:pt x="444084" y="0"/>
                      <a:pt x="991889" y="0"/>
                    </a:cubicBezTo>
                    <a:cubicBezTo>
                      <a:pt x="1539694" y="0"/>
                      <a:pt x="1983778" y="444084"/>
                      <a:pt x="1983778" y="991889"/>
                    </a:cubicBezTo>
                    <a:cubicBezTo>
                      <a:pt x="1983778" y="1539694"/>
                      <a:pt x="1539694" y="1983778"/>
                      <a:pt x="991889" y="1983778"/>
                    </a:cubicBezTo>
                    <a:cubicBezTo>
                      <a:pt x="444084" y="1983778"/>
                      <a:pt x="0" y="1539694"/>
                      <a:pt x="0" y="991889"/>
                    </a:cubicBezTo>
                    <a:close/>
                  </a:path>
                  <a:path w="1983778" h="1983778" fill="none" extrusionOk="0">
                    <a:moveTo>
                      <a:pt x="1001718" y="989018"/>
                    </a:moveTo>
                    <a:cubicBezTo>
                      <a:pt x="1025306" y="1012629"/>
                      <a:pt x="1040688" y="1006958"/>
                      <a:pt x="1041645" y="1003682"/>
                    </a:cubicBezTo>
                    <a:cubicBezTo>
                      <a:pt x="1042602" y="1000406"/>
                      <a:pt x="1030091" y="992971"/>
                      <a:pt x="1007460" y="969360"/>
                    </a:cubicBezTo>
                    <a:moveTo>
                      <a:pt x="1007460" y="989018"/>
                    </a:moveTo>
                    <a:lnTo>
                      <a:pt x="290518" y="1693260"/>
                    </a:lnTo>
                  </a:path>
                  <a:path w="1983778" h="1983778" fill="none">
                    <a:moveTo>
                      <a:pt x="0" y="991889"/>
                    </a:moveTo>
                    <a:cubicBezTo>
                      <a:pt x="0" y="444084"/>
                      <a:pt x="444084" y="0"/>
                      <a:pt x="991889" y="0"/>
                    </a:cubicBezTo>
                    <a:cubicBezTo>
                      <a:pt x="1539694" y="0"/>
                      <a:pt x="1983778" y="444084"/>
                      <a:pt x="1983778" y="991889"/>
                    </a:cubicBezTo>
                    <a:cubicBezTo>
                      <a:pt x="1983778" y="1539694"/>
                      <a:pt x="1539694" y="1983778"/>
                      <a:pt x="991889" y="1983778"/>
                    </a:cubicBezTo>
                    <a:cubicBezTo>
                      <a:pt x="444084" y="1983778"/>
                      <a:pt x="0" y="1539694"/>
                      <a:pt x="0" y="991889"/>
                    </a:cubicBezTo>
                    <a:close/>
                  </a:path>
                </a:pathLst>
              </a:custGeom>
              <a:solidFill>
                <a:srgbClr val="ECEBFB"/>
              </a:solidFill>
              <a:ln w="28575">
                <a:solidFill>
                  <a:srgbClr val="668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순서도: 가산 접합 10">
                <a:extLst>
                  <a:ext uri="{FF2B5EF4-FFF2-40B4-BE49-F238E27FC236}">
                    <a16:creationId xmlns:a16="http://schemas.microsoft.com/office/drawing/2014/main" id="{DEBF40C3-AA53-D79F-208D-9F6753F8DCC9}"/>
                  </a:ext>
                </a:extLst>
              </p:cNvPr>
              <p:cNvSpPr/>
              <p:nvPr/>
            </p:nvSpPr>
            <p:spPr>
              <a:xfrm rot="3733545">
                <a:off x="5881212" y="4756167"/>
                <a:ext cx="1092139" cy="1092139"/>
              </a:xfrm>
              <a:custGeom>
                <a:avLst/>
                <a:gdLst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290518 w 1983778"/>
                  <a:gd name="connsiteY0" fmla="*/ 290518 h 1983778"/>
                  <a:gd name="connsiteX1" fmla="*/ 1693260 w 1983778"/>
                  <a:gd name="connsiteY1" fmla="*/ 1693260 h 1983778"/>
                  <a:gd name="connsiteX2" fmla="*/ 1693260 w 1983778"/>
                  <a:gd name="connsiteY2" fmla="*/ 290518 h 1983778"/>
                  <a:gd name="connsiteX3" fmla="*/ 290518 w 1983778"/>
                  <a:gd name="connsiteY3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1001718 w 1983778"/>
                  <a:gd name="connsiteY0" fmla="*/ 989018 h 1983778"/>
                  <a:gd name="connsiteX1" fmla="*/ 1693260 w 1983778"/>
                  <a:gd name="connsiteY1" fmla="*/ 1693260 h 1983778"/>
                  <a:gd name="connsiteX2" fmla="*/ 1693260 w 1983778"/>
                  <a:gd name="connsiteY2" fmla="*/ 290518 h 1983778"/>
                  <a:gd name="connsiteX3" fmla="*/ 290518 w 1983778"/>
                  <a:gd name="connsiteY3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1001718 w 1983778"/>
                  <a:gd name="connsiteY0" fmla="*/ 989018 h 1983778"/>
                  <a:gd name="connsiteX1" fmla="*/ 1007460 w 1983778"/>
                  <a:gd name="connsiteY1" fmla="*/ 982060 h 1983778"/>
                  <a:gd name="connsiteX2" fmla="*/ 1693260 w 1983778"/>
                  <a:gd name="connsiteY2" fmla="*/ 290518 h 1983778"/>
                  <a:gd name="connsiteX3" fmla="*/ 290518 w 1983778"/>
                  <a:gd name="connsiteY3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1001718 w 1983778"/>
                  <a:gd name="connsiteY0" fmla="*/ 989018 h 1983778"/>
                  <a:gd name="connsiteX1" fmla="*/ 1451960 w 1983778"/>
                  <a:gd name="connsiteY1" fmla="*/ 1451960 h 1983778"/>
                  <a:gd name="connsiteX2" fmla="*/ 1693260 w 1983778"/>
                  <a:gd name="connsiteY2" fmla="*/ 290518 h 1983778"/>
                  <a:gd name="connsiteX3" fmla="*/ 290518 w 1983778"/>
                  <a:gd name="connsiteY3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1001718 w 1983778"/>
                  <a:gd name="connsiteY0" fmla="*/ 989018 h 1983778"/>
                  <a:gd name="connsiteX1" fmla="*/ 1451960 w 1983778"/>
                  <a:gd name="connsiteY1" fmla="*/ 1451960 h 1983778"/>
                  <a:gd name="connsiteX2" fmla="*/ 1324960 w 1983778"/>
                  <a:gd name="connsiteY2" fmla="*/ 684218 h 1983778"/>
                  <a:gd name="connsiteX3" fmla="*/ 290518 w 1983778"/>
                  <a:gd name="connsiteY3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1001718 w 1983778"/>
                  <a:gd name="connsiteY0" fmla="*/ 989018 h 1983778"/>
                  <a:gd name="connsiteX1" fmla="*/ 1451960 w 1983778"/>
                  <a:gd name="connsiteY1" fmla="*/ 1451960 h 1983778"/>
                  <a:gd name="connsiteX2" fmla="*/ 1007460 w 1983778"/>
                  <a:gd name="connsiteY2" fmla="*/ 989018 h 1983778"/>
                  <a:gd name="connsiteX3" fmla="*/ 290518 w 1983778"/>
                  <a:gd name="connsiteY3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1001718 w 1983778"/>
                  <a:gd name="connsiteY0" fmla="*/ 989018 h 1983778"/>
                  <a:gd name="connsiteX1" fmla="*/ 1007460 w 1983778"/>
                  <a:gd name="connsiteY1" fmla="*/ 969360 h 1983778"/>
                  <a:gd name="connsiteX2" fmla="*/ 1007460 w 1983778"/>
                  <a:gd name="connsiteY2" fmla="*/ 989018 h 1983778"/>
                  <a:gd name="connsiteX3" fmla="*/ 290518 w 1983778"/>
                  <a:gd name="connsiteY3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1001718 w 1983778"/>
                  <a:gd name="connsiteY0" fmla="*/ 989018 h 1983778"/>
                  <a:gd name="connsiteX1" fmla="*/ 1041645 w 1983778"/>
                  <a:gd name="connsiteY1" fmla="*/ 1003682 h 1983778"/>
                  <a:gd name="connsiteX2" fmla="*/ 1007460 w 1983778"/>
                  <a:gd name="connsiteY2" fmla="*/ 969360 h 1983778"/>
                  <a:gd name="connsiteX3" fmla="*/ 1007460 w 1983778"/>
                  <a:gd name="connsiteY3" fmla="*/ 989018 h 1983778"/>
                  <a:gd name="connsiteX4" fmla="*/ 290518 w 1983778"/>
                  <a:gd name="connsiteY4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83778" h="1983778" stroke="0" extrusionOk="0">
                    <a:moveTo>
                      <a:pt x="0" y="991889"/>
                    </a:moveTo>
                    <a:cubicBezTo>
                      <a:pt x="0" y="444084"/>
                      <a:pt x="444084" y="0"/>
                      <a:pt x="991889" y="0"/>
                    </a:cubicBezTo>
                    <a:cubicBezTo>
                      <a:pt x="1539694" y="0"/>
                      <a:pt x="1983778" y="444084"/>
                      <a:pt x="1983778" y="991889"/>
                    </a:cubicBezTo>
                    <a:cubicBezTo>
                      <a:pt x="1983778" y="1539694"/>
                      <a:pt x="1539694" y="1983778"/>
                      <a:pt x="991889" y="1983778"/>
                    </a:cubicBezTo>
                    <a:cubicBezTo>
                      <a:pt x="444084" y="1983778"/>
                      <a:pt x="0" y="1539694"/>
                      <a:pt x="0" y="991889"/>
                    </a:cubicBezTo>
                    <a:close/>
                  </a:path>
                  <a:path w="1983778" h="1983778" fill="none" extrusionOk="0">
                    <a:moveTo>
                      <a:pt x="1001718" y="989018"/>
                    </a:moveTo>
                    <a:cubicBezTo>
                      <a:pt x="1025306" y="1012629"/>
                      <a:pt x="1040688" y="1006958"/>
                      <a:pt x="1041645" y="1003682"/>
                    </a:cubicBezTo>
                    <a:cubicBezTo>
                      <a:pt x="1042602" y="1000406"/>
                      <a:pt x="1030091" y="992971"/>
                      <a:pt x="1007460" y="969360"/>
                    </a:cubicBezTo>
                    <a:moveTo>
                      <a:pt x="1007460" y="989018"/>
                    </a:moveTo>
                    <a:lnTo>
                      <a:pt x="290518" y="1693260"/>
                    </a:lnTo>
                  </a:path>
                  <a:path w="1983778" h="1983778" fill="none">
                    <a:moveTo>
                      <a:pt x="0" y="991889"/>
                    </a:moveTo>
                    <a:cubicBezTo>
                      <a:pt x="0" y="444084"/>
                      <a:pt x="444084" y="0"/>
                      <a:pt x="991889" y="0"/>
                    </a:cubicBezTo>
                    <a:cubicBezTo>
                      <a:pt x="1539694" y="0"/>
                      <a:pt x="1983778" y="444084"/>
                      <a:pt x="1983778" y="991889"/>
                    </a:cubicBezTo>
                    <a:cubicBezTo>
                      <a:pt x="1983778" y="1539694"/>
                      <a:pt x="1539694" y="1983778"/>
                      <a:pt x="991889" y="1983778"/>
                    </a:cubicBezTo>
                    <a:cubicBezTo>
                      <a:pt x="444084" y="1983778"/>
                      <a:pt x="0" y="1539694"/>
                      <a:pt x="0" y="991889"/>
                    </a:cubicBezTo>
                    <a:close/>
                  </a:path>
                </a:pathLst>
              </a:custGeom>
              <a:solidFill>
                <a:srgbClr val="ECEBFB"/>
              </a:solidFill>
              <a:ln w="28575">
                <a:solidFill>
                  <a:srgbClr val="668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순서도: 가산 접합 10">
                <a:extLst>
                  <a:ext uri="{FF2B5EF4-FFF2-40B4-BE49-F238E27FC236}">
                    <a16:creationId xmlns:a16="http://schemas.microsoft.com/office/drawing/2014/main" id="{2E72E228-FBE0-5283-4EB1-E1499CB8C0A8}"/>
                  </a:ext>
                </a:extLst>
              </p:cNvPr>
              <p:cNvSpPr/>
              <p:nvPr/>
            </p:nvSpPr>
            <p:spPr>
              <a:xfrm rot="18220723">
                <a:off x="4597778" y="3330937"/>
                <a:ext cx="1092139" cy="1092139"/>
              </a:xfrm>
              <a:custGeom>
                <a:avLst/>
                <a:gdLst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290518 w 1983778"/>
                  <a:gd name="connsiteY0" fmla="*/ 290518 h 1983778"/>
                  <a:gd name="connsiteX1" fmla="*/ 1693260 w 1983778"/>
                  <a:gd name="connsiteY1" fmla="*/ 1693260 h 1983778"/>
                  <a:gd name="connsiteX2" fmla="*/ 1693260 w 1983778"/>
                  <a:gd name="connsiteY2" fmla="*/ 290518 h 1983778"/>
                  <a:gd name="connsiteX3" fmla="*/ 290518 w 1983778"/>
                  <a:gd name="connsiteY3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1001718 w 1983778"/>
                  <a:gd name="connsiteY0" fmla="*/ 989018 h 1983778"/>
                  <a:gd name="connsiteX1" fmla="*/ 1693260 w 1983778"/>
                  <a:gd name="connsiteY1" fmla="*/ 1693260 h 1983778"/>
                  <a:gd name="connsiteX2" fmla="*/ 1693260 w 1983778"/>
                  <a:gd name="connsiteY2" fmla="*/ 290518 h 1983778"/>
                  <a:gd name="connsiteX3" fmla="*/ 290518 w 1983778"/>
                  <a:gd name="connsiteY3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1001718 w 1983778"/>
                  <a:gd name="connsiteY0" fmla="*/ 989018 h 1983778"/>
                  <a:gd name="connsiteX1" fmla="*/ 1007460 w 1983778"/>
                  <a:gd name="connsiteY1" fmla="*/ 982060 h 1983778"/>
                  <a:gd name="connsiteX2" fmla="*/ 1693260 w 1983778"/>
                  <a:gd name="connsiteY2" fmla="*/ 290518 h 1983778"/>
                  <a:gd name="connsiteX3" fmla="*/ 290518 w 1983778"/>
                  <a:gd name="connsiteY3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1001718 w 1983778"/>
                  <a:gd name="connsiteY0" fmla="*/ 989018 h 1983778"/>
                  <a:gd name="connsiteX1" fmla="*/ 1451960 w 1983778"/>
                  <a:gd name="connsiteY1" fmla="*/ 1451960 h 1983778"/>
                  <a:gd name="connsiteX2" fmla="*/ 1693260 w 1983778"/>
                  <a:gd name="connsiteY2" fmla="*/ 290518 h 1983778"/>
                  <a:gd name="connsiteX3" fmla="*/ 290518 w 1983778"/>
                  <a:gd name="connsiteY3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1001718 w 1983778"/>
                  <a:gd name="connsiteY0" fmla="*/ 989018 h 1983778"/>
                  <a:gd name="connsiteX1" fmla="*/ 1451960 w 1983778"/>
                  <a:gd name="connsiteY1" fmla="*/ 1451960 h 1983778"/>
                  <a:gd name="connsiteX2" fmla="*/ 1324960 w 1983778"/>
                  <a:gd name="connsiteY2" fmla="*/ 684218 h 1983778"/>
                  <a:gd name="connsiteX3" fmla="*/ 290518 w 1983778"/>
                  <a:gd name="connsiteY3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1001718 w 1983778"/>
                  <a:gd name="connsiteY0" fmla="*/ 989018 h 1983778"/>
                  <a:gd name="connsiteX1" fmla="*/ 1451960 w 1983778"/>
                  <a:gd name="connsiteY1" fmla="*/ 1451960 h 1983778"/>
                  <a:gd name="connsiteX2" fmla="*/ 1007460 w 1983778"/>
                  <a:gd name="connsiteY2" fmla="*/ 989018 h 1983778"/>
                  <a:gd name="connsiteX3" fmla="*/ 290518 w 1983778"/>
                  <a:gd name="connsiteY3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1001718 w 1983778"/>
                  <a:gd name="connsiteY0" fmla="*/ 989018 h 1983778"/>
                  <a:gd name="connsiteX1" fmla="*/ 1007460 w 1983778"/>
                  <a:gd name="connsiteY1" fmla="*/ 969360 h 1983778"/>
                  <a:gd name="connsiteX2" fmla="*/ 1007460 w 1983778"/>
                  <a:gd name="connsiteY2" fmla="*/ 989018 h 1983778"/>
                  <a:gd name="connsiteX3" fmla="*/ 290518 w 1983778"/>
                  <a:gd name="connsiteY3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  <a:gd name="connsiteX0" fmla="*/ 1001718 w 1983778"/>
                  <a:gd name="connsiteY0" fmla="*/ 989018 h 1983778"/>
                  <a:gd name="connsiteX1" fmla="*/ 1041645 w 1983778"/>
                  <a:gd name="connsiteY1" fmla="*/ 1003682 h 1983778"/>
                  <a:gd name="connsiteX2" fmla="*/ 1007460 w 1983778"/>
                  <a:gd name="connsiteY2" fmla="*/ 969360 h 1983778"/>
                  <a:gd name="connsiteX3" fmla="*/ 1007460 w 1983778"/>
                  <a:gd name="connsiteY3" fmla="*/ 989018 h 1983778"/>
                  <a:gd name="connsiteX4" fmla="*/ 290518 w 1983778"/>
                  <a:gd name="connsiteY4" fmla="*/ 1693260 h 1983778"/>
                  <a:gd name="connsiteX0" fmla="*/ 0 w 1983778"/>
                  <a:gd name="connsiteY0" fmla="*/ 991889 h 1983778"/>
                  <a:gd name="connsiteX1" fmla="*/ 991889 w 1983778"/>
                  <a:gd name="connsiteY1" fmla="*/ 0 h 1983778"/>
                  <a:gd name="connsiteX2" fmla="*/ 1983778 w 1983778"/>
                  <a:gd name="connsiteY2" fmla="*/ 991889 h 1983778"/>
                  <a:gd name="connsiteX3" fmla="*/ 991889 w 1983778"/>
                  <a:gd name="connsiteY3" fmla="*/ 1983778 h 1983778"/>
                  <a:gd name="connsiteX4" fmla="*/ 0 w 1983778"/>
                  <a:gd name="connsiteY4" fmla="*/ 991889 h 198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83778" h="1983778" stroke="0" extrusionOk="0">
                    <a:moveTo>
                      <a:pt x="0" y="991889"/>
                    </a:moveTo>
                    <a:cubicBezTo>
                      <a:pt x="0" y="444084"/>
                      <a:pt x="444084" y="0"/>
                      <a:pt x="991889" y="0"/>
                    </a:cubicBezTo>
                    <a:cubicBezTo>
                      <a:pt x="1539694" y="0"/>
                      <a:pt x="1983778" y="444084"/>
                      <a:pt x="1983778" y="991889"/>
                    </a:cubicBezTo>
                    <a:cubicBezTo>
                      <a:pt x="1983778" y="1539694"/>
                      <a:pt x="1539694" y="1983778"/>
                      <a:pt x="991889" y="1983778"/>
                    </a:cubicBezTo>
                    <a:cubicBezTo>
                      <a:pt x="444084" y="1983778"/>
                      <a:pt x="0" y="1539694"/>
                      <a:pt x="0" y="991889"/>
                    </a:cubicBezTo>
                    <a:close/>
                  </a:path>
                  <a:path w="1983778" h="1983778" fill="none" extrusionOk="0">
                    <a:moveTo>
                      <a:pt x="1001718" y="989018"/>
                    </a:moveTo>
                    <a:cubicBezTo>
                      <a:pt x="1025306" y="1012629"/>
                      <a:pt x="1040688" y="1006958"/>
                      <a:pt x="1041645" y="1003682"/>
                    </a:cubicBezTo>
                    <a:cubicBezTo>
                      <a:pt x="1042602" y="1000406"/>
                      <a:pt x="1030091" y="992971"/>
                      <a:pt x="1007460" y="969360"/>
                    </a:cubicBezTo>
                    <a:moveTo>
                      <a:pt x="1007460" y="989018"/>
                    </a:moveTo>
                    <a:lnTo>
                      <a:pt x="290518" y="1693260"/>
                    </a:lnTo>
                  </a:path>
                  <a:path w="1983778" h="1983778" fill="none">
                    <a:moveTo>
                      <a:pt x="0" y="991889"/>
                    </a:moveTo>
                    <a:cubicBezTo>
                      <a:pt x="0" y="444084"/>
                      <a:pt x="444084" y="0"/>
                      <a:pt x="991889" y="0"/>
                    </a:cubicBezTo>
                    <a:cubicBezTo>
                      <a:pt x="1539694" y="0"/>
                      <a:pt x="1983778" y="444084"/>
                      <a:pt x="1983778" y="991889"/>
                    </a:cubicBezTo>
                    <a:cubicBezTo>
                      <a:pt x="1983778" y="1539694"/>
                      <a:pt x="1539694" y="1983778"/>
                      <a:pt x="991889" y="1983778"/>
                    </a:cubicBezTo>
                    <a:cubicBezTo>
                      <a:pt x="444084" y="1983778"/>
                      <a:pt x="0" y="1539694"/>
                      <a:pt x="0" y="991889"/>
                    </a:cubicBezTo>
                    <a:close/>
                  </a:path>
                </a:pathLst>
              </a:custGeom>
              <a:solidFill>
                <a:srgbClr val="ECEBFB"/>
              </a:solidFill>
              <a:ln w="28575">
                <a:solidFill>
                  <a:srgbClr val="668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5994E5A-8B80-5400-BE86-026A162EA2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85354" y="4957332"/>
                <a:ext cx="1041927" cy="34490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순서도: 가산 접합 29">
                <a:extLst>
                  <a:ext uri="{FF2B5EF4-FFF2-40B4-BE49-F238E27FC236}">
                    <a16:creationId xmlns:a16="http://schemas.microsoft.com/office/drawing/2014/main" id="{48E927B4-2D7A-562C-761E-E88443E80FBB}"/>
                  </a:ext>
                </a:extLst>
              </p:cNvPr>
              <p:cNvSpPr/>
              <p:nvPr/>
            </p:nvSpPr>
            <p:spPr>
              <a:xfrm rot="16500231">
                <a:off x="4787341" y="4406256"/>
                <a:ext cx="1129590" cy="1153502"/>
              </a:xfrm>
              <a:custGeom>
                <a:avLst/>
                <a:gdLst>
                  <a:gd name="connsiteX0" fmla="*/ 0 w 1129589"/>
                  <a:gd name="connsiteY0" fmla="*/ 564795 h 1129589"/>
                  <a:gd name="connsiteX1" fmla="*/ 564795 w 1129589"/>
                  <a:gd name="connsiteY1" fmla="*/ 0 h 1129589"/>
                  <a:gd name="connsiteX2" fmla="*/ 1129590 w 1129589"/>
                  <a:gd name="connsiteY2" fmla="*/ 564795 h 1129589"/>
                  <a:gd name="connsiteX3" fmla="*/ 564795 w 1129589"/>
                  <a:gd name="connsiteY3" fmla="*/ 1129590 h 1129589"/>
                  <a:gd name="connsiteX4" fmla="*/ 0 w 1129589"/>
                  <a:gd name="connsiteY4" fmla="*/ 564795 h 1129589"/>
                  <a:gd name="connsiteX0" fmla="*/ 165424 w 1129589"/>
                  <a:gd name="connsiteY0" fmla="*/ 165424 h 1129589"/>
                  <a:gd name="connsiteX1" fmla="*/ 964165 w 1129589"/>
                  <a:gd name="connsiteY1" fmla="*/ 964165 h 1129589"/>
                  <a:gd name="connsiteX2" fmla="*/ 964165 w 1129589"/>
                  <a:gd name="connsiteY2" fmla="*/ 165424 h 1129589"/>
                  <a:gd name="connsiteX3" fmla="*/ 165424 w 1129589"/>
                  <a:gd name="connsiteY3" fmla="*/ 964165 h 1129589"/>
                  <a:gd name="connsiteX0" fmla="*/ 0 w 1129589"/>
                  <a:gd name="connsiteY0" fmla="*/ 564795 h 1129589"/>
                  <a:gd name="connsiteX1" fmla="*/ 564795 w 1129589"/>
                  <a:gd name="connsiteY1" fmla="*/ 0 h 1129589"/>
                  <a:gd name="connsiteX2" fmla="*/ 1129590 w 1129589"/>
                  <a:gd name="connsiteY2" fmla="*/ 564795 h 1129589"/>
                  <a:gd name="connsiteX3" fmla="*/ 564795 w 1129589"/>
                  <a:gd name="connsiteY3" fmla="*/ 1129590 h 1129589"/>
                  <a:gd name="connsiteX4" fmla="*/ 0 w 1129589"/>
                  <a:gd name="connsiteY4" fmla="*/ 564795 h 1129589"/>
                  <a:gd name="connsiteX0" fmla="*/ 0 w 1129590"/>
                  <a:gd name="connsiteY0" fmla="*/ 564795 h 1129590"/>
                  <a:gd name="connsiteX1" fmla="*/ 564795 w 1129590"/>
                  <a:gd name="connsiteY1" fmla="*/ 0 h 1129590"/>
                  <a:gd name="connsiteX2" fmla="*/ 1129590 w 1129590"/>
                  <a:gd name="connsiteY2" fmla="*/ 564795 h 1129590"/>
                  <a:gd name="connsiteX3" fmla="*/ 564795 w 1129590"/>
                  <a:gd name="connsiteY3" fmla="*/ 1129590 h 1129590"/>
                  <a:gd name="connsiteX4" fmla="*/ 0 w 1129590"/>
                  <a:gd name="connsiteY4" fmla="*/ 564795 h 1129590"/>
                  <a:gd name="connsiteX0" fmla="*/ 559883 w 1129590"/>
                  <a:gd name="connsiteY0" fmla="*/ 555211 h 1129590"/>
                  <a:gd name="connsiteX1" fmla="*/ 964165 w 1129590"/>
                  <a:gd name="connsiteY1" fmla="*/ 964165 h 1129590"/>
                  <a:gd name="connsiteX2" fmla="*/ 964165 w 1129590"/>
                  <a:gd name="connsiteY2" fmla="*/ 165424 h 1129590"/>
                  <a:gd name="connsiteX3" fmla="*/ 165424 w 1129590"/>
                  <a:gd name="connsiteY3" fmla="*/ 964165 h 1129590"/>
                  <a:gd name="connsiteX0" fmla="*/ 0 w 1129590"/>
                  <a:gd name="connsiteY0" fmla="*/ 564795 h 1129590"/>
                  <a:gd name="connsiteX1" fmla="*/ 564795 w 1129590"/>
                  <a:gd name="connsiteY1" fmla="*/ 0 h 1129590"/>
                  <a:gd name="connsiteX2" fmla="*/ 1129590 w 1129590"/>
                  <a:gd name="connsiteY2" fmla="*/ 564795 h 1129590"/>
                  <a:gd name="connsiteX3" fmla="*/ 564795 w 1129590"/>
                  <a:gd name="connsiteY3" fmla="*/ 1129590 h 1129590"/>
                  <a:gd name="connsiteX4" fmla="*/ 0 w 1129590"/>
                  <a:gd name="connsiteY4" fmla="*/ 564795 h 1129590"/>
                  <a:gd name="connsiteX0" fmla="*/ 0 w 1129590"/>
                  <a:gd name="connsiteY0" fmla="*/ 564795 h 1129590"/>
                  <a:gd name="connsiteX1" fmla="*/ 564795 w 1129590"/>
                  <a:gd name="connsiteY1" fmla="*/ 0 h 1129590"/>
                  <a:gd name="connsiteX2" fmla="*/ 1129590 w 1129590"/>
                  <a:gd name="connsiteY2" fmla="*/ 564795 h 1129590"/>
                  <a:gd name="connsiteX3" fmla="*/ 564795 w 1129590"/>
                  <a:gd name="connsiteY3" fmla="*/ 1129590 h 1129590"/>
                  <a:gd name="connsiteX4" fmla="*/ 0 w 1129590"/>
                  <a:gd name="connsiteY4" fmla="*/ 564795 h 1129590"/>
                  <a:gd name="connsiteX0" fmla="*/ 559883 w 1129590"/>
                  <a:gd name="connsiteY0" fmla="*/ 555211 h 1129590"/>
                  <a:gd name="connsiteX1" fmla="*/ 964165 w 1129590"/>
                  <a:gd name="connsiteY1" fmla="*/ 964165 h 1129590"/>
                  <a:gd name="connsiteX2" fmla="*/ 573277 w 1129590"/>
                  <a:gd name="connsiteY2" fmla="*/ 554485 h 1129590"/>
                  <a:gd name="connsiteX3" fmla="*/ 165424 w 1129590"/>
                  <a:gd name="connsiteY3" fmla="*/ 964165 h 1129590"/>
                  <a:gd name="connsiteX0" fmla="*/ 0 w 1129590"/>
                  <a:gd name="connsiteY0" fmla="*/ 564795 h 1129590"/>
                  <a:gd name="connsiteX1" fmla="*/ 564795 w 1129590"/>
                  <a:gd name="connsiteY1" fmla="*/ 0 h 1129590"/>
                  <a:gd name="connsiteX2" fmla="*/ 1129590 w 1129590"/>
                  <a:gd name="connsiteY2" fmla="*/ 564795 h 1129590"/>
                  <a:gd name="connsiteX3" fmla="*/ 564795 w 1129590"/>
                  <a:gd name="connsiteY3" fmla="*/ 1129590 h 1129590"/>
                  <a:gd name="connsiteX4" fmla="*/ 0 w 1129590"/>
                  <a:gd name="connsiteY4" fmla="*/ 564795 h 1129590"/>
                  <a:gd name="connsiteX0" fmla="*/ 0 w 1129590"/>
                  <a:gd name="connsiteY0" fmla="*/ 564795 h 1153502"/>
                  <a:gd name="connsiteX1" fmla="*/ 564795 w 1129590"/>
                  <a:gd name="connsiteY1" fmla="*/ 0 h 1153502"/>
                  <a:gd name="connsiteX2" fmla="*/ 1129590 w 1129590"/>
                  <a:gd name="connsiteY2" fmla="*/ 564795 h 1153502"/>
                  <a:gd name="connsiteX3" fmla="*/ 564795 w 1129590"/>
                  <a:gd name="connsiteY3" fmla="*/ 1129590 h 1153502"/>
                  <a:gd name="connsiteX4" fmla="*/ 0 w 1129590"/>
                  <a:gd name="connsiteY4" fmla="*/ 564795 h 1153502"/>
                  <a:gd name="connsiteX0" fmla="*/ 559883 w 1129590"/>
                  <a:gd name="connsiteY0" fmla="*/ 555211 h 1153502"/>
                  <a:gd name="connsiteX1" fmla="*/ 964165 w 1129590"/>
                  <a:gd name="connsiteY1" fmla="*/ 964165 h 1153502"/>
                  <a:gd name="connsiteX2" fmla="*/ 573277 w 1129590"/>
                  <a:gd name="connsiteY2" fmla="*/ 554485 h 1153502"/>
                  <a:gd name="connsiteX3" fmla="*/ 453971 w 1129590"/>
                  <a:gd name="connsiteY3" fmla="*/ 1153502 h 1153502"/>
                  <a:gd name="connsiteX0" fmla="*/ 0 w 1129590"/>
                  <a:gd name="connsiteY0" fmla="*/ 564795 h 1153502"/>
                  <a:gd name="connsiteX1" fmla="*/ 564795 w 1129590"/>
                  <a:gd name="connsiteY1" fmla="*/ 0 h 1153502"/>
                  <a:gd name="connsiteX2" fmla="*/ 1129590 w 1129590"/>
                  <a:gd name="connsiteY2" fmla="*/ 564795 h 1153502"/>
                  <a:gd name="connsiteX3" fmla="*/ 564795 w 1129590"/>
                  <a:gd name="connsiteY3" fmla="*/ 1129590 h 1153502"/>
                  <a:gd name="connsiteX4" fmla="*/ 0 w 1129590"/>
                  <a:gd name="connsiteY4" fmla="*/ 564795 h 1153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9590" h="1153502" stroke="0" extrusionOk="0">
                    <a:moveTo>
                      <a:pt x="0" y="564795"/>
                    </a:moveTo>
                    <a:cubicBezTo>
                      <a:pt x="0" y="252867"/>
                      <a:pt x="252867" y="0"/>
                      <a:pt x="564795" y="0"/>
                    </a:cubicBezTo>
                    <a:cubicBezTo>
                      <a:pt x="876723" y="0"/>
                      <a:pt x="1129590" y="252867"/>
                      <a:pt x="1129590" y="564795"/>
                    </a:cubicBezTo>
                    <a:cubicBezTo>
                      <a:pt x="1129590" y="876723"/>
                      <a:pt x="876723" y="1129590"/>
                      <a:pt x="564795" y="1129590"/>
                    </a:cubicBezTo>
                    <a:cubicBezTo>
                      <a:pt x="252867" y="1129590"/>
                      <a:pt x="0" y="876723"/>
                      <a:pt x="0" y="564795"/>
                    </a:cubicBezTo>
                    <a:close/>
                  </a:path>
                  <a:path w="1129590" h="1153502" fill="none" extrusionOk="0">
                    <a:moveTo>
                      <a:pt x="559883" y="555211"/>
                    </a:moveTo>
                    <a:cubicBezTo>
                      <a:pt x="826130" y="821458"/>
                      <a:pt x="697918" y="697918"/>
                      <a:pt x="964165" y="964165"/>
                    </a:cubicBezTo>
                    <a:moveTo>
                      <a:pt x="573277" y="554485"/>
                    </a:moveTo>
                    <a:lnTo>
                      <a:pt x="453971" y="1153502"/>
                    </a:lnTo>
                  </a:path>
                  <a:path w="1129590" h="1153502" fill="none">
                    <a:moveTo>
                      <a:pt x="0" y="564795"/>
                    </a:moveTo>
                    <a:cubicBezTo>
                      <a:pt x="0" y="252867"/>
                      <a:pt x="252867" y="0"/>
                      <a:pt x="564795" y="0"/>
                    </a:cubicBezTo>
                    <a:cubicBezTo>
                      <a:pt x="876723" y="0"/>
                      <a:pt x="1129590" y="252867"/>
                      <a:pt x="1129590" y="564795"/>
                    </a:cubicBezTo>
                    <a:cubicBezTo>
                      <a:pt x="1129590" y="876723"/>
                      <a:pt x="876723" y="1129590"/>
                      <a:pt x="564795" y="1129590"/>
                    </a:cubicBezTo>
                    <a:cubicBezTo>
                      <a:pt x="252867" y="1129590"/>
                      <a:pt x="0" y="876723"/>
                      <a:pt x="0" y="56479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C1DD06D-1308-5CB8-E82E-07E6F37E04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5101" y="4436637"/>
                <a:ext cx="98569" cy="529438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41F7F3-A810-5433-68A7-28968F4231ED}"/>
                </a:ext>
              </a:extLst>
            </p:cNvPr>
            <p:cNvSpPr txBox="1"/>
            <p:nvPr/>
          </p:nvSpPr>
          <p:spPr>
            <a:xfrm>
              <a:off x="3389188" y="5335556"/>
              <a:ext cx="270754" cy="426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A9333D7-9FC3-E250-031C-887C3B0BD826}"/>
              </a:ext>
            </a:extLst>
          </p:cNvPr>
          <p:cNvSpPr txBox="1"/>
          <p:nvPr/>
        </p:nvSpPr>
        <p:spPr>
          <a:xfrm>
            <a:off x="4884821" y="3791152"/>
            <a:ext cx="4360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68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en-US" altLang="ko-KR" sz="2000" dirty="0">
                <a:solidFill>
                  <a:srgbClr val="668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AED</a:t>
            </a:r>
            <a:r>
              <a:rPr lang="ko-KR" altLang="en-US" sz="2000" dirty="0">
                <a:solidFill>
                  <a:srgbClr val="668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개수 뿐만 아니라</a:t>
            </a:r>
            <a:r>
              <a:rPr lang="en-US" altLang="ko-KR" sz="2000" dirty="0">
                <a:solidFill>
                  <a:srgbClr val="668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r>
              <a:rPr lang="ko-KR" altLang="en-US" sz="2000" dirty="0">
                <a:solidFill>
                  <a:srgbClr val="668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후보지와 기존 </a:t>
            </a:r>
            <a:r>
              <a:rPr lang="en-US" altLang="ko-KR" sz="2000" dirty="0">
                <a:solidFill>
                  <a:srgbClr val="668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AED</a:t>
            </a:r>
            <a:r>
              <a:rPr lang="ko-KR" altLang="en-US" sz="2000" dirty="0">
                <a:solidFill>
                  <a:srgbClr val="668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위치 파악도 중요</a:t>
            </a:r>
            <a:endParaRPr lang="en-US" altLang="ko-KR" sz="2000" dirty="0">
              <a:solidFill>
                <a:srgbClr val="6689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5E7666D-F4BF-289A-139F-3B5DDCDC7B1D}"/>
                  </a:ext>
                </a:extLst>
              </p:cNvPr>
              <p:cNvSpPr txBox="1"/>
              <p:nvPr/>
            </p:nvSpPr>
            <p:spPr>
              <a:xfrm>
                <a:off x="4884821" y="4537187"/>
                <a:ext cx="6430877" cy="1675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개수만 고려하는 경우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경우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B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경우는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개가 겹쳐서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번의 수요가 더 큼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하지만 그림 상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B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경우에 더 설치가 필요한 모순 발생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이때 겹치는 면적을 고려하면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경우는 많은 면적이 겹쳐서 수요가 작아지는 반면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B</a:t>
                </a:r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경우는 겹치는 면적이 없어 수요가 커짐</a:t>
                </a:r>
                <a:endPara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sz="1400" i="1" dirty="0"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따</m:t>
                    </m:r>
                  </m:oMath>
                </a14:m>
                <a:r>
                  <a:rPr lang="ko-KR" altLang="en-US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라서 개수에서 잡아내지 못하는 정보를 면적을 통해 반영해줄 수 있음</a:t>
                </a:r>
                <a:r>
                  <a:rPr lang="en-US" altLang="ko-KR" sz="1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5E7666D-F4BF-289A-139F-3B5DDCDC7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821" y="4537187"/>
                <a:ext cx="6430877" cy="1675972"/>
              </a:xfrm>
              <a:prstGeom prst="rect">
                <a:avLst/>
              </a:prstGeom>
              <a:blipFill>
                <a:blip r:embed="rId4"/>
                <a:stretch>
                  <a:fillRect l="-284" b="-2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752032-0F1A-CB2C-E4BC-D87F0DCCF451}"/>
              </a:ext>
            </a:extLst>
          </p:cNvPr>
          <p:cNvSpPr txBox="1"/>
          <p:nvPr/>
        </p:nvSpPr>
        <p:spPr>
          <a:xfrm>
            <a:off x="6634404" y="306576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입지선정 모델링</a:t>
            </a:r>
          </a:p>
        </p:txBody>
      </p:sp>
    </p:spTree>
    <p:extLst>
      <p:ext uri="{BB962C8B-B14F-4D97-AF65-F5344CB8AC3E}">
        <p14:creationId xmlns:p14="http://schemas.microsoft.com/office/powerpoint/2010/main" val="4120058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대각선 방향 모서리 38">
            <a:extLst>
              <a:ext uri="{FF2B5EF4-FFF2-40B4-BE49-F238E27FC236}">
                <a16:creationId xmlns:a16="http://schemas.microsoft.com/office/drawing/2014/main" id="{07FAFB40-506F-596A-9A76-3DFC93C62DA0}"/>
              </a:ext>
            </a:extLst>
          </p:cNvPr>
          <p:cNvSpPr/>
          <p:nvPr/>
        </p:nvSpPr>
        <p:spPr>
          <a:xfrm>
            <a:off x="5510714" y="4635234"/>
            <a:ext cx="6036961" cy="979262"/>
          </a:xfrm>
          <a:prstGeom prst="round2DiagRect">
            <a:avLst/>
          </a:prstGeom>
          <a:solidFill>
            <a:srgbClr val="F5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래픽 31" descr="오른쪽 화살표 단색으로 채워진">
            <a:extLst>
              <a:ext uri="{FF2B5EF4-FFF2-40B4-BE49-F238E27FC236}">
                <a16:creationId xmlns:a16="http://schemas.microsoft.com/office/drawing/2014/main" id="{A1BE1079-6BFF-E352-F12C-43F9C2347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0317" y="2914594"/>
            <a:ext cx="822702" cy="9144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CBDED5-FF02-D55F-6038-0FC537BBB620}"/>
              </a:ext>
            </a:extLst>
          </p:cNvPr>
          <p:cNvSpPr/>
          <p:nvPr/>
        </p:nvSpPr>
        <p:spPr>
          <a:xfrm>
            <a:off x="862024" y="2687669"/>
            <a:ext cx="3968878" cy="1031687"/>
          </a:xfrm>
          <a:prstGeom prst="rect">
            <a:avLst/>
          </a:prstGeom>
          <a:solidFill>
            <a:srgbClr val="A3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9FB34D-D44C-9737-2A05-1276DA0A1607}"/>
              </a:ext>
            </a:extLst>
          </p:cNvPr>
          <p:cNvSpPr txBox="1"/>
          <p:nvPr/>
        </p:nvSpPr>
        <p:spPr>
          <a:xfrm>
            <a:off x="6163239" y="30657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9B9B09-3596-E153-C7BB-9C8B41E43BB0}"/>
              </a:ext>
            </a:extLst>
          </p:cNvPr>
          <p:cNvSpPr txBox="1"/>
          <p:nvPr/>
        </p:nvSpPr>
        <p:spPr>
          <a:xfrm>
            <a:off x="473773" y="237530"/>
            <a:ext cx="528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3. 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수요량 계산 ⑤</a:t>
            </a:r>
            <a:endParaRPr lang="ko-KR" altLang="en-US" sz="2800" dirty="0">
              <a:solidFill>
                <a:srgbClr val="C00000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F13CA-9A92-DCEA-D9B5-343E5528CE59}"/>
              </a:ext>
            </a:extLst>
          </p:cNvPr>
          <p:cNvSpPr txBox="1"/>
          <p:nvPr/>
        </p:nvSpPr>
        <p:spPr>
          <a:xfrm>
            <a:off x="6630033" y="306576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입지선정 모델링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A02B09A-C4DC-1948-FA81-7CE1F03EFC98}"/>
              </a:ext>
            </a:extLst>
          </p:cNvPr>
          <p:cNvGrpSpPr/>
          <p:nvPr/>
        </p:nvGrpSpPr>
        <p:grpSpPr>
          <a:xfrm>
            <a:off x="5510714" y="2475452"/>
            <a:ext cx="6036961" cy="1907095"/>
            <a:chOff x="5653604" y="2931240"/>
            <a:chExt cx="6036961" cy="1907095"/>
          </a:xfrm>
        </p:grpSpPr>
        <p:sp>
          <p:nvSpPr>
            <p:cNvPr id="33" name="사각형: 둥근 대각선 방향 모서리 32">
              <a:extLst>
                <a:ext uri="{FF2B5EF4-FFF2-40B4-BE49-F238E27FC236}">
                  <a16:creationId xmlns:a16="http://schemas.microsoft.com/office/drawing/2014/main" id="{7B1B43F6-F32A-164C-A752-2CFEA4AD6E85}"/>
                </a:ext>
              </a:extLst>
            </p:cNvPr>
            <p:cNvSpPr/>
            <p:nvPr/>
          </p:nvSpPr>
          <p:spPr>
            <a:xfrm>
              <a:off x="5653604" y="2931240"/>
              <a:ext cx="6036961" cy="1907095"/>
            </a:xfrm>
            <a:prstGeom prst="round2DiagRect">
              <a:avLst/>
            </a:prstGeom>
            <a:solidFill>
              <a:srgbClr val="A3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51BB17C-1ECD-FAB3-E8FE-F65198E50F74}"/>
                    </a:ext>
                  </a:extLst>
                </p:cNvPr>
                <p:cNvSpPr txBox="1"/>
                <p:nvPr/>
              </p:nvSpPr>
              <p:spPr>
                <a:xfrm>
                  <a:off x="5815592" y="3203512"/>
                  <a:ext cx="5810351" cy="13494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b="0" dirty="0">
                      <a:solidFill>
                        <a:schemeClr val="tx1"/>
                      </a:solidFill>
                      <a:effectLst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수요량 </a:t>
                  </a:r>
                  <a14:m>
                    <m:oMath xmlns:m="http://schemas.openxmlformats.org/officeDocument/2006/math">
                      <m:r>
                        <a:rPr lang="en-US" altLang="ko-KR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𝑏</m:t>
                      </m:r>
                    </m:oMath>
                  </a14:m>
                  <a:r>
                    <a:rPr lang="ko-KR" altLang="en-US" b="0" dirty="0">
                      <a:solidFill>
                        <a:schemeClr val="tx1"/>
                      </a:solidFill>
                      <a:effectLst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가 </a:t>
                  </a:r>
                  <a:r>
                    <a:rPr lang="en-US" altLang="ko-KR" b="0" dirty="0">
                      <a:solidFill>
                        <a:schemeClr val="tx1"/>
                      </a:solidFill>
                      <a:effectLst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1, 0.875, 0.75 </a:t>
                  </a:r>
                  <a:r>
                    <a:rPr lang="ko-KR" altLang="en-US" b="0" dirty="0">
                      <a:solidFill>
                        <a:schemeClr val="tx1"/>
                      </a:solidFill>
                      <a:effectLst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인 데이터만 사용</a:t>
                  </a:r>
                  <a:endParaRPr lang="en-US" altLang="ko-KR" b="0" dirty="0">
                    <a:solidFill>
                      <a:schemeClr val="tx1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ko-KR" sz="600" b="0" dirty="0"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§"/>
                  </a:pPr>
                  <a:r>
                    <a:rPr lang="ko-KR" altLang="en-US" sz="1600" dirty="0">
                      <a:solidFill>
                        <a:srgbClr val="FFFFFF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유효거리 이내에 기존 </a:t>
                  </a:r>
                  <a:r>
                    <a:rPr lang="en-US" altLang="ko-KR" sz="1600" dirty="0">
                      <a:solidFill>
                        <a:srgbClr val="FFFFFF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24</a:t>
                  </a:r>
                  <a:r>
                    <a:rPr lang="ko-KR" altLang="en-US" sz="1600" dirty="0">
                      <a:solidFill>
                        <a:srgbClr val="FFFFFF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시간 </a:t>
                  </a:r>
                  <a:r>
                    <a:rPr lang="en-US" altLang="ko-KR" sz="1600" dirty="0">
                      <a:solidFill>
                        <a:srgbClr val="FFFFFF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AED</a:t>
                  </a:r>
                  <a:r>
                    <a:rPr lang="ko-KR" altLang="en-US" sz="1600" dirty="0">
                      <a:solidFill>
                        <a:srgbClr val="FFFFFF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가 </a:t>
                  </a:r>
                  <a:r>
                    <a:rPr lang="en-US" altLang="ko-KR" sz="1600" dirty="0">
                      <a:solidFill>
                        <a:srgbClr val="FFFFFF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2</a:t>
                  </a:r>
                  <a:r>
                    <a:rPr lang="ko-KR" altLang="en-US" sz="1600" dirty="0">
                      <a:solidFill>
                        <a:srgbClr val="FFFFFF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개 이하인 후보지</a:t>
                  </a:r>
                  <a:endParaRPr lang="ko-KR" altLang="en-US" sz="1600" b="0" dirty="0">
                    <a:solidFill>
                      <a:srgbClr val="FFFFFF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§"/>
                  </a:pPr>
                  <a:r>
                    <a:rPr lang="ko-KR" altLang="en-US" sz="1600" b="0" dirty="0">
                      <a:solidFill>
                        <a:srgbClr val="FFFFFF"/>
                      </a:solidFill>
                      <a:effectLst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후보지 </a:t>
                  </a:r>
                  <a:r>
                    <a:rPr lang="en-US" altLang="ko-KR" sz="1600" b="0" dirty="0">
                      <a:solidFill>
                        <a:srgbClr val="FFFFFF"/>
                      </a:solidFill>
                      <a:effectLst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8,541</a:t>
                  </a:r>
                  <a:r>
                    <a:rPr lang="ko-KR" altLang="en-US" sz="1600" b="0" dirty="0">
                      <a:solidFill>
                        <a:srgbClr val="FFFFFF"/>
                      </a:solidFill>
                      <a:effectLst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개 중 약 </a:t>
                  </a:r>
                  <a:r>
                    <a:rPr lang="en-US" altLang="ko-KR" sz="1600" b="0" dirty="0">
                      <a:solidFill>
                        <a:srgbClr val="FFFFFF"/>
                      </a:solidFill>
                      <a:effectLst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90%</a:t>
                  </a:r>
                  <a:r>
                    <a:rPr lang="ko-KR" altLang="en-US" sz="1600" b="0" dirty="0">
                      <a:solidFill>
                        <a:srgbClr val="FFFFFF"/>
                      </a:solidFill>
                      <a:effectLst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인 </a:t>
                  </a:r>
                  <a:r>
                    <a:rPr lang="en-US" altLang="ko-KR" sz="1600" b="0" dirty="0">
                      <a:solidFill>
                        <a:srgbClr val="FFFFFF"/>
                      </a:solidFill>
                      <a:effectLst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7,733</a:t>
                  </a:r>
                  <a:r>
                    <a:rPr lang="ko-KR" altLang="en-US" sz="1600" b="0" dirty="0">
                      <a:solidFill>
                        <a:srgbClr val="FFFFFF"/>
                      </a:solidFill>
                      <a:effectLst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개에 해당하며 대표성이 충분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51BB17C-1ECD-FAB3-E8FE-F65198E50F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5592" y="3203512"/>
                  <a:ext cx="5810351" cy="1349472"/>
                </a:xfrm>
                <a:prstGeom prst="rect">
                  <a:avLst/>
                </a:prstGeom>
                <a:blipFill>
                  <a:blip r:embed="rId4"/>
                  <a:stretch>
                    <a:fillRect l="-944" b="-49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05C405CB-0EFF-B725-BB55-020577767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475883"/>
              </p:ext>
            </p:extLst>
          </p:nvPr>
        </p:nvGraphicFramePr>
        <p:xfrm>
          <a:off x="862024" y="2291680"/>
          <a:ext cx="3968878" cy="3467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84439">
                  <a:extLst>
                    <a:ext uri="{9D8B030D-6E8A-4147-A177-3AD203B41FA5}">
                      <a16:colId xmlns:a16="http://schemas.microsoft.com/office/drawing/2014/main" val="276586421"/>
                    </a:ext>
                  </a:extLst>
                </a:gridCol>
                <a:gridCol w="1984439">
                  <a:extLst>
                    <a:ext uri="{9D8B030D-6E8A-4147-A177-3AD203B41FA5}">
                      <a16:colId xmlns:a16="http://schemas.microsoft.com/office/drawing/2014/main" val="999524098"/>
                    </a:ext>
                  </a:extLst>
                </a:gridCol>
              </a:tblGrid>
              <a:tr h="422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수요량</a:t>
                      </a:r>
                    </a:p>
                  </a:txBody>
                  <a:tcPr marL="119386" marR="119386" marT="59693" marB="5969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비율</a:t>
                      </a:r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(%)</a:t>
                      </a:r>
                      <a:endParaRPr lang="ko-KR" altLang="en-US" sz="1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9386" marR="119386" marT="59693" marB="596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192179"/>
                  </a:ext>
                </a:extLst>
              </a:tr>
              <a:tr h="338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1.000</a:t>
                      </a:r>
                      <a:endParaRPr lang="ko-KR" altLang="en-US" sz="1400" u="none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9386" marR="119386" marT="59693" marB="5969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51.3406</a:t>
                      </a:r>
                    </a:p>
                  </a:txBody>
                  <a:tcPr marL="11262" marR="11262" marT="112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81712127"/>
                  </a:ext>
                </a:extLst>
              </a:tr>
              <a:tr h="338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0.875</a:t>
                      </a:r>
                      <a:endParaRPr lang="ko-KR" altLang="en-US" sz="1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9386" marR="119386" marT="59693" marB="5969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27.5963</a:t>
                      </a:r>
                    </a:p>
                  </a:txBody>
                  <a:tcPr marL="11262" marR="11262" marT="112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2196415"/>
                  </a:ext>
                </a:extLst>
              </a:tr>
              <a:tr h="338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0.750</a:t>
                      </a:r>
                      <a:endParaRPr lang="ko-KR" altLang="en-US" sz="1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9386" marR="119386" marT="59693" marB="5969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11.6029</a:t>
                      </a:r>
                    </a:p>
                  </a:txBody>
                  <a:tcPr marL="11262" marR="11262" marT="112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62336136"/>
                  </a:ext>
                </a:extLst>
              </a:tr>
              <a:tr h="338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0.625</a:t>
                      </a:r>
                      <a:endParaRPr lang="ko-KR" altLang="en-US" sz="1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9386" marR="119386" marT="59693" marB="5969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3.5476</a:t>
                      </a:r>
                    </a:p>
                  </a:txBody>
                  <a:tcPr marL="11262" marR="11262" marT="112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68126778"/>
                  </a:ext>
                </a:extLst>
              </a:tr>
              <a:tr h="338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0.500</a:t>
                      </a:r>
                      <a:endParaRPr lang="ko-KR" altLang="en-US" sz="1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9386" marR="119386" marT="59693" marB="5969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1.9201</a:t>
                      </a:r>
                    </a:p>
                  </a:txBody>
                  <a:tcPr marL="11262" marR="11262" marT="112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63270655"/>
                  </a:ext>
                </a:extLst>
              </a:tr>
              <a:tr h="338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0.250</a:t>
                      </a:r>
                      <a:endParaRPr lang="ko-KR" altLang="en-US" sz="1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9386" marR="119386" marT="59693" marB="5969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1.3464</a:t>
                      </a:r>
                    </a:p>
                  </a:txBody>
                  <a:tcPr marL="11262" marR="11262" marT="112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89634101"/>
                  </a:ext>
                </a:extLst>
              </a:tr>
              <a:tr h="338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0.125</a:t>
                      </a:r>
                      <a:endParaRPr lang="ko-KR" altLang="en-US" sz="1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9386" marR="119386" marT="59693" marB="5969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1.0186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262" marR="11262" marT="112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18845973"/>
                  </a:ext>
                </a:extLst>
              </a:tr>
              <a:tr h="338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0.000</a:t>
                      </a:r>
                      <a:endParaRPr lang="ko-KR" altLang="en-US" sz="1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9386" marR="119386" marT="59693" marB="5969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0.8313</a:t>
                      </a:r>
                    </a:p>
                  </a:txBody>
                  <a:tcPr marL="11262" marR="11262" marT="112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71059961"/>
                  </a:ext>
                </a:extLst>
              </a:tr>
              <a:tr h="3382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0.375</a:t>
                      </a:r>
                      <a:endParaRPr lang="ko-KR" altLang="en-US" sz="1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9386" marR="119386" marT="59693" marB="59693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0.7962</a:t>
                      </a:r>
                    </a:p>
                  </a:txBody>
                  <a:tcPr marL="11262" marR="11262" marT="1126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3813377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94ECF0C1-BB4A-EEC2-80BE-599D8CCB84D6}"/>
              </a:ext>
            </a:extLst>
          </p:cNvPr>
          <p:cNvGrpSpPr/>
          <p:nvPr/>
        </p:nvGrpSpPr>
        <p:grpSpPr>
          <a:xfrm>
            <a:off x="688581" y="1103907"/>
            <a:ext cx="6036960" cy="470364"/>
            <a:chOff x="688581" y="1103907"/>
            <a:chExt cx="6036960" cy="470364"/>
          </a:xfrm>
        </p:grpSpPr>
        <p:sp>
          <p:nvSpPr>
            <p:cNvPr id="12" name="사각형: 둥근 모서리 16">
              <a:extLst>
                <a:ext uri="{FF2B5EF4-FFF2-40B4-BE49-F238E27FC236}">
                  <a16:creationId xmlns:a16="http://schemas.microsoft.com/office/drawing/2014/main" id="{26049A89-B4A5-B366-92C2-44A853CBABB0}"/>
                </a:ext>
              </a:extLst>
            </p:cNvPr>
            <p:cNvSpPr/>
            <p:nvPr/>
          </p:nvSpPr>
          <p:spPr>
            <a:xfrm>
              <a:off x="688581" y="1103907"/>
              <a:ext cx="6036960" cy="470364"/>
            </a:xfrm>
            <a:prstGeom prst="roundRect">
              <a:avLst>
                <a:gd name="adj" fmla="val 50000"/>
              </a:avLst>
            </a:prstGeom>
            <a:solidFill>
              <a:srgbClr val="ECEBF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628650"/>
              <a:endParaRPr lang="ko-KR" altLang="en-US" sz="1200" b="1" dirty="0">
                <a:solidFill>
                  <a:srgbClr val="44546A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DACEF2-7C33-9229-2128-1953EDD88C30}"/>
                    </a:ext>
                  </a:extLst>
                </p:cNvPr>
                <p:cNvSpPr txBox="1"/>
                <p:nvPr/>
              </p:nvSpPr>
              <p:spPr>
                <a:xfrm>
                  <a:off x="1310961" y="1112606"/>
                  <a:ext cx="47922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수요량 </a:t>
                  </a:r>
                  <a14:m>
                    <m:oMath xmlns:m="http://schemas.openxmlformats.org/officeDocument/2006/math">
                      <m:r>
                        <a:rPr lang="en-US" altLang="ko-KR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𝑏</m:t>
                      </m:r>
                    </m:oMath>
                  </a14:m>
                  <a:r>
                    <a:rPr lang="ko-KR" altLang="en-US" sz="2400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에 따른 최종 후보지 선정 기준</a:t>
                  </a:r>
                  <a:endParaRPr lang="en-US" altLang="ko-KR" sz="2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FDACEF2-7C33-9229-2128-1953EDD88C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0961" y="1112606"/>
                  <a:ext cx="4792201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08" t="-10667" r="-1018" b="-30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CD065F7-81A9-6C80-96F1-27591C39A805}"/>
              </a:ext>
            </a:extLst>
          </p:cNvPr>
          <p:cNvSpPr txBox="1"/>
          <p:nvPr/>
        </p:nvSpPr>
        <p:spPr>
          <a:xfrm>
            <a:off x="5603195" y="4832477"/>
            <a:ext cx="5851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반경 </a:t>
            </a:r>
            <a:r>
              <a:rPr lang="en-US" altLang="ko-KR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200m </a:t>
            </a:r>
            <a:r>
              <a:rPr lang="ko-KR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이내에</a:t>
            </a:r>
            <a:endParaRPr lang="en-US" altLang="ko-KR" sz="16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24</a:t>
            </a:r>
            <a:r>
              <a:rPr lang="ko-KR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 가동 </a:t>
            </a:r>
            <a:r>
              <a:rPr lang="en-US" altLang="ko-KR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AED</a:t>
            </a:r>
            <a:r>
              <a:rPr lang="ko-KR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en-US" altLang="ko-KR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이상 있는 </a:t>
            </a:r>
            <a:r>
              <a:rPr lang="en-US" altLang="ko-KR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point</a:t>
            </a:r>
            <a:r>
              <a:rPr lang="ko-KR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에는 추가 설치하기에 부적절 </a:t>
            </a:r>
          </a:p>
        </p:txBody>
      </p:sp>
      <p:sp>
        <p:nvSpPr>
          <p:cNvPr id="37" name="오른쪽 중괄호 36">
            <a:extLst>
              <a:ext uri="{FF2B5EF4-FFF2-40B4-BE49-F238E27FC236}">
                <a16:creationId xmlns:a16="http://schemas.microsoft.com/office/drawing/2014/main" id="{885D3D9C-3325-377E-226D-95B39EBF3C35}"/>
              </a:ext>
            </a:extLst>
          </p:cNvPr>
          <p:cNvSpPr/>
          <p:nvPr/>
        </p:nvSpPr>
        <p:spPr>
          <a:xfrm>
            <a:off x="4830902" y="3710657"/>
            <a:ext cx="468886" cy="2034737"/>
          </a:xfrm>
          <a:prstGeom prst="rightBrace">
            <a:avLst>
              <a:gd name="adj1" fmla="val 8333"/>
              <a:gd name="adj2" fmla="val 66509"/>
            </a:avLst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992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2">
            <a:extLst>
              <a:ext uri="{FF2B5EF4-FFF2-40B4-BE49-F238E27FC236}">
                <a16:creationId xmlns:a16="http://schemas.microsoft.com/office/drawing/2014/main" id="{BD7F0AB3-3B01-F41C-4750-1A56A103A135}"/>
              </a:ext>
            </a:extLst>
          </p:cNvPr>
          <p:cNvSpPr/>
          <p:nvPr/>
        </p:nvSpPr>
        <p:spPr>
          <a:xfrm>
            <a:off x="857865" y="2443544"/>
            <a:ext cx="2989192" cy="604551"/>
          </a:xfrm>
          <a:prstGeom prst="roundRect">
            <a:avLst>
              <a:gd name="adj" fmla="val 50000"/>
            </a:avLst>
          </a:prstGeom>
          <a:solidFill>
            <a:srgbClr val="6689FF"/>
          </a:solidFill>
          <a:ln>
            <a:solidFill>
              <a:srgbClr val="544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ko-KR" altLang="en-US" sz="2000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연구 소개 및 </a:t>
            </a:r>
            <a:r>
              <a:rPr lang="en-US" altLang="ko-KR" sz="2000" b="1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</a:t>
            </a:r>
            <a:endParaRPr lang="ko-KR" altLang="en-US" sz="2000" b="1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ACB0936-9FB0-E937-2629-2F9D09D43763}"/>
              </a:ext>
            </a:extLst>
          </p:cNvPr>
          <p:cNvSpPr/>
          <p:nvPr/>
        </p:nvSpPr>
        <p:spPr>
          <a:xfrm>
            <a:off x="779366" y="2443544"/>
            <a:ext cx="625631" cy="604559"/>
          </a:xfrm>
          <a:prstGeom prst="ellipse">
            <a:avLst/>
          </a:prstGeom>
          <a:solidFill>
            <a:schemeClr val="bg1"/>
          </a:solidFill>
          <a:ln>
            <a:solidFill>
              <a:srgbClr val="5444DA"/>
            </a:solidFill>
          </a:ln>
          <a:effectLst>
            <a:outerShdw blurRad="3302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b="1" dirty="0">
              <a:solidFill>
                <a:srgbClr val="44546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왼쪽 대괄호 5">
            <a:extLst>
              <a:ext uri="{FF2B5EF4-FFF2-40B4-BE49-F238E27FC236}">
                <a16:creationId xmlns:a16="http://schemas.microsoft.com/office/drawing/2014/main" id="{C9F028B4-3F7D-7BDC-89FB-3163EBD81812}"/>
              </a:ext>
            </a:extLst>
          </p:cNvPr>
          <p:cNvSpPr/>
          <p:nvPr/>
        </p:nvSpPr>
        <p:spPr>
          <a:xfrm rot="10800000" flipV="1">
            <a:off x="3500827" y="2329575"/>
            <a:ext cx="507365" cy="832494"/>
          </a:xfrm>
          <a:prstGeom prst="leftBracket">
            <a:avLst>
              <a:gd name="adj" fmla="val 160599"/>
            </a:avLst>
          </a:prstGeom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080F29-4123-DDCF-AF2A-3DB884873AD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204100" y="2329575"/>
            <a:ext cx="2296727" cy="0"/>
          </a:xfrm>
          <a:prstGeom prst="line">
            <a:avLst/>
          </a:prstGeom>
          <a:ln w="12700">
            <a:solidFill>
              <a:srgbClr val="5444D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CA1EAD5-98E1-565B-5B88-024753376BBC}"/>
              </a:ext>
            </a:extLst>
          </p:cNvPr>
          <p:cNvCxnSpPr>
            <a:cxnSpLocks/>
            <a:stCxn id="9" idx="0"/>
          </p:cNvCxnSpPr>
          <p:nvPr/>
        </p:nvCxnSpPr>
        <p:spPr>
          <a:xfrm>
            <a:off x="1457783" y="3162071"/>
            <a:ext cx="2043041" cy="0"/>
          </a:xfrm>
          <a:prstGeom prst="line">
            <a:avLst/>
          </a:prstGeom>
          <a:ln w="12700">
            <a:solidFill>
              <a:srgbClr val="544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원호 8">
            <a:extLst>
              <a:ext uri="{FF2B5EF4-FFF2-40B4-BE49-F238E27FC236}">
                <a16:creationId xmlns:a16="http://schemas.microsoft.com/office/drawing/2014/main" id="{95D587C0-ED3F-3DA9-AD8B-D68B8FF0AE73}"/>
              </a:ext>
            </a:extLst>
          </p:cNvPr>
          <p:cNvSpPr/>
          <p:nvPr/>
        </p:nvSpPr>
        <p:spPr>
          <a:xfrm rot="10800000" flipV="1">
            <a:off x="1204100" y="3162071"/>
            <a:ext cx="507365" cy="441720"/>
          </a:xfrm>
          <a:prstGeom prst="arc">
            <a:avLst/>
          </a:prstGeom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6F8E32C-3552-3A30-488A-11CFFEF7E731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1202263" y="3382932"/>
            <a:ext cx="1837" cy="1488741"/>
          </a:xfrm>
          <a:prstGeom prst="line">
            <a:avLst/>
          </a:prstGeom>
          <a:ln w="12700">
            <a:solidFill>
              <a:srgbClr val="5444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원호 10">
            <a:extLst>
              <a:ext uri="{FF2B5EF4-FFF2-40B4-BE49-F238E27FC236}">
                <a16:creationId xmlns:a16="http://schemas.microsoft.com/office/drawing/2014/main" id="{569741E4-E4F5-481A-D8DF-C35026D3BB9E}"/>
              </a:ext>
            </a:extLst>
          </p:cNvPr>
          <p:cNvSpPr/>
          <p:nvPr/>
        </p:nvSpPr>
        <p:spPr>
          <a:xfrm rot="5400000" flipV="1">
            <a:off x="1233759" y="4618703"/>
            <a:ext cx="442957" cy="505949"/>
          </a:xfrm>
          <a:prstGeom prst="arc">
            <a:avLst/>
          </a:prstGeom>
          <a:ln w="12700">
            <a:solidFill>
              <a:srgbClr val="5444DA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E33FFFF-294C-A2BC-4C85-0CF561B3BB6F}"/>
              </a:ext>
            </a:extLst>
          </p:cNvPr>
          <p:cNvGrpSpPr/>
          <p:nvPr/>
        </p:nvGrpSpPr>
        <p:grpSpPr>
          <a:xfrm rot="16200000">
            <a:off x="2510854" y="3595819"/>
            <a:ext cx="441720" cy="2552955"/>
            <a:chOff x="2663518" y="3696608"/>
            <a:chExt cx="360000" cy="181651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FA6BBE5-5187-473E-A9F2-818F4999766C}"/>
                </a:ext>
              </a:extLst>
            </p:cNvPr>
            <p:cNvCxnSpPr>
              <a:cxnSpLocks/>
              <a:stCxn id="11" idx="2"/>
              <a:endCxn id="14" idx="0"/>
            </p:cNvCxnSpPr>
            <p:nvPr/>
          </p:nvCxnSpPr>
          <p:spPr>
            <a:xfrm rot="5400000">
              <a:off x="1845512" y="4514614"/>
              <a:ext cx="1636011" cy="0"/>
            </a:xfrm>
            <a:prstGeom prst="line">
              <a:avLst/>
            </a:prstGeom>
            <a:ln w="12700">
              <a:solidFill>
                <a:srgbClr val="5444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893DBCAD-3024-AD88-5592-10B82A187117}"/>
                </a:ext>
              </a:extLst>
            </p:cNvPr>
            <p:cNvSpPr/>
            <p:nvPr/>
          </p:nvSpPr>
          <p:spPr>
            <a:xfrm rot="5400000" flipV="1">
              <a:off x="2663014" y="5152619"/>
              <a:ext cx="361008" cy="360000"/>
            </a:xfrm>
            <a:prstGeom prst="arc">
              <a:avLst/>
            </a:prstGeom>
            <a:ln w="12700">
              <a:solidFill>
                <a:srgbClr val="5444DA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6BD722D-550B-FE24-71E0-DE10D07270C9}"/>
              </a:ext>
            </a:extLst>
          </p:cNvPr>
          <p:cNvGrpSpPr/>
          <p:nvPr/>
        </p:nvGrpSpPr>
        <p:grpSpPr>
          <a:xfrm>
            <a:off x="4367059" y="2329575"/>
            <a:ext cx="3250014" cy="2763577"/>
            <a:chOff x="4613015" y="2473325"/>
            <a:chExt cx="2818936" cy="2763577"/>
          </a:xfrm>
        </p:grpSpPr>
        <p:sp>
          <p:nvSpPr>
            <p:cNvPr id="17" name="사각형: 둥근 모서리 22">
              <a:extLst>
                <a:ext uri="{FF2B5EF4-FFF2-40B4-BE49-F238E27FC236}">
                  <a16:creationId xmlns:a16="http://schemas.microsoft.com/office/drawing/2014/main" id="{6BBB9929-17B5-247C-C183-8D687763E393}"/>
                </a:ext>
              </a:extLst>
            </p:cNvPr>
            <p:cNvSpPr/>
            <p:nvPr/>
          </p:nvSpPr>
          <p:spPr>
            <a:xfrm>
              <a:off x="4681548" y="2587294"/>
              <a:ext cx="2609724" cy="604551"/>
            </a:xfrm>
            <a:prstGeom prst="roundRect">
              <a:avLst>
                <a:gd name="adj" fmla="val 50000"/>
              </a:avLst>
            </a:prstGeom>
            <a:solidFill>
              <a:srgbClr val="85A2FF"/>
            </a:solidFill>
            <a:ln>
              <a:solidFill>
                <a:srgbClr val="5444D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ko-KR" altLang="en-US" sz="2000" b="1" dirty="0">
                  <a:solidFill>
                    <a:srgbClr val="5444D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</a:t>
              </a:r>
              <a:r>
                <a:rPr lang="en-US" altLang="ko-KR" sz="2000" b="1" dirty="0">
                  <a:solidFill>
                    <a:srgbClr val="5444D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000" b="1" dirty="0">
                  <a:solidFill>
                    <a:srgbClr val="5444D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모델링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EACF710-0827-A86F-A17F-B4C10658EADC}"/>
                </a:ext>
              </a:extLst>
            </p:cNvPr>
            <p:cNvSpPr/>
            <p:nvPr/>
          </p:nvSpPr>
          <p:spPr>
            <a:xfrm>
              <a:off x="4613015" y="2587294"/>
              <a:ext cx="554930" cy="60455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444DA"/>
              </a:solidFill>
              <a:prstDash val="sysDash"/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srgbClr val="44546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02</a:t>
              </a:r>
              <a:endParaRPr lang="ko-KR" altLang="en-US" b="1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566AC56-8A9F-46AC-E6EE-870C4DA6B0C9}"/>
                </a:ext>
              </a:extLst>
            </p:cNvPr>
            <p:cNvGrpSpPr/>
            <p:nvPr/>
          </p:nvGrpSpPr>
          <p:grpSpPr>
            <a:xfrm>
              <a:off x="4982226" y="2473325"/>
              <a:ext cx="2449725" cy="2763577"/>
              <a:chOff x="1661086" y="2286000"/>
              <a:chExt cx="1996515" cy="2252303"/>
            </a:xfrm>
          </p:grpSpPr>
          <p:sp>
            <p:nvSpPr>
              <p:cNvPr id="20" name="왼쪽 대괄호 19">
                <a:extLst>
                  <a:ext uri="{FF2B5EF4-FFF2-40B4-BE49-F238E27FC236}">
                    <a16:creationId xmlns:a16="http://schemas.microsoft.com/office/drawing/2014/main" id="{94FDC18C-AF49-3277-038A-9078D697F253}"/>
                  </a:ext>
                </a:extLst>
              </p:cNvPr>
              <p:cNvSpPr/>
              <p:nvPr/>
            </p:nvSpPr>
            <p:spPr>
              <a:xfrm rot="10800000" flipV="1">
                <a:off x="3296593" y="2286000"/>
                <a:ext cx="361008" cy="678480"/>
              </a:xfrm>
              <a:prstGeom prst="leftBracket">
                <a:avLst>
                  <a:gd name="adj" fmla="val 160599"/>
                </a:avLst>
              </a:prstGeom>
              <a:ln w="12700">
                <a:solidFill>
                  <a:srgbClr val="5444DA"/>
                </a:solidFill>
                <a:prstDash val="sys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CED5702-F66B-C11D-6B6B-7BCAE85A769F}"/>
                  </a:ext>
                </a:extLst>
              </p:cNvPr>
              <p:cNvCxnSpPr>
                <a:cxnSpLocks/>
                <a:endCxn id="20" idx="0"/>
              </p:cNvCxnSpPr>
              <p:nvPr/>
            </p:nvCxnSpPr>
            <p:spPr>
              <a:xfrm>
                <a:off x="1662393" y="2286000"/>
                <a:ext cx="1634200" cy="0"/>
              </a:xfrm>
              <a:prstGeom prst="line">
                <a:avLst/>
              </a:prstGeom>
              <a:ln w="12700">
                <a:solidFill>
                  <a:srgbClr val="5444DA"/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4D0F31E-2F2F-1343-0C5D-43014B61339B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>
                <a:off x="1842897" y="2964481"/>
                <a:ext cx="1453695" cy="0"/>
              </a:xfrm>
              <a:prstGeom prst="line">
                <a:avLst/>
              </a:prstGeom>
              <a:ln w="12700">
                <a:solidFill>
                  <a:srgbClr val="5444DA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756F9882-7149-F0A1-8EE0-C020E803473F}"/>
                  </a:ext>
                </a:extLst>
              </p:cNvPr>
              <p:cNvSpPr/>
              <p:nvPr/>
            </p:nvSpPr>
            <p:spPr>
              <a:xfrm rot="10800000" flipV="1">
                <a:off x="1662393" y="2964481"/>
                <a:ext cx="361008" cy="360000"/>
              </a:xfrm>
              <a:prstGeom prst="arc">
                <a:avLst/>
              </a:prstGeom>
              <a:ln w="12700">
                <a:solidFill>
                  <a:srgbClr val="5444DA"/>
                </a:solidFill>
                <a:prstDash val="sys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36AE175A-E2DF-3980-9EFE-BBB4855A248A}"/>
                  </a:ext>
                </a:extLst>
              </p:cNvPr>
              <p:cNvCxnSpPr>
                <a:cxnSpLocks/>
                <a:stCxn id="23" idx="2"/>
                <a:endCxn id="25" idx="0"/>
              </p:cNvCxnSpPr>
              <p:nvPr/>
            </p:nvCxnSpPr>
            <p:spPr>
              <a:xfrm flipH="1">
                <a:off x="1661086" y="3144481"/>
                <a:ext cx="1307" cy="1213318"/>
              </a:xfrm>
              <a:prstGeom prst="line">
                <a:avLst/>
              </a:prstGeom>
              <a:ln w="12700">
                <a:solidFill>
                  <a:srgbClr val="5444DA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385D22F9-D1B5-EB23-A261-B033A53FD56D}"/>
                  </a:ext>
                </a:extLst>
              </p:cNvPr>
              <p:cNvSpPr/>
              <p:nvPr/>
            </p:nvSpPr>
            <p:spPr>
              <a:xfrm rot="5400000" flipV="1">
                <a:off x="1660582" y="4177799"/>
                <a:ext cx="361008" cy="360000"/>
              </a:xfrm>
              <a:prstGeom prst="arc">
                <a:avLst/>
              </a:prstGeom>
              <a:ln w="12700">
                <a:solidFill>
                  <a:srgbClr val="5444DA"/>
                </a:solidFill>
                <a:prstDash val="sys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BC3B518B-2A1B-C648-3C00-FA0CC2354E9A}"/>
                  </a:ext>
                </a:extLst>
              </p:cNvPr>
              <p:cNvGrpSpPr/>
              <p:nvPr/>
            </p:nvGrpSpPr>
            <p:grpSpPr>
              <a:xfrm rot="16200000">
                <a:off x="2569343" y="3450045"/>
                <a:ext cx="360000" cy="1816515"/>
                <a:chOff x="2663518" y="3696608"/>
                <a:chExt cx="360000" cy="1816515"/>
              </a:xfrm>
            </p:grpSpPr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CF72B4B2-5474-4636-2565-BF89F7AB7761}"/>
                    </a:ext>
                  </a:extLst>
                </p:cNvPr>
                <p:cNvCxnSpPr>
                  <a:cxnSpLocks/>
                  <a:stCxn id="25" idx="2"/>
                  <a:endCxn id="28" idx="0"/>
                </p:cNvCxnSpPr>
                <p:nvPr/>
              </p:nvCxnSpPr>
              <p:spPr>
                <a:xfrm rot="5400000">
                  <a:off x="1845512" y="4514614"/>
                  <a:ext cx="1636011" cy="0"/>
                </a:xfrm>
                <a:prstGeom prst="line">
                  <a:avLst/>
                </a:prstGeom>
                <a:ln w="12700">
                  <a:solidFill>
                    <a:srgbClr val="5444DA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원호 27">
                  <a:extLst>
                    <a:ext uri="{FF2B5EF4-FFF2-40B4-BE49-F238E27FC236}">
                      <a16:creationId xmlns:a16="http://schemas.microsoft.com/office/drawing/2014/main" id="{CC701E2C-A0EE-FBBE-7770-6C580D755482}"/>
                    </a:ext>
                  </a:extLst>
                </p:cNvPr>
                <p:cNvSpPr/>
                <p:nvPr/>
              </p:nvSpPr>
              <p:spPr>
                <a:xfrm rot="5400000" flipV="1">
                  <a:off x="2663014" y="5152619"/>
                  <a:ext cx="361008" cy="360000"/>
                </a:xfrm>
                <a:prstGeom prst="arc">
                  <a:avLst/>
                </a:prstGeom>
                <a:ln w="12700">
                  <a:solidFill>
                    <a:srgbClr val="5444DA"/>
                  </a:solidFill>
                  <a:prstDash val="sysDash"/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1F42898-1F18-4F70-E033-65F5CB73D071}"/>
              </a:ext>
            </a:extLst>
          </p:cNvPr>
          <p:cNvGrpSpPr/>
          <p:nvPr/>
        </p:nvGrpSpPr>
        <p:grpSpPr>
          <a:xfrm>
            <a:off x="7982088" y="2329577"/>
            <a:ext cx="3238043" cy="2763577"/>
            <a:chOff x="8100798" y="2473325"/>
            <a:chExt cx="2818937" cy="2763577"/>
          </a:xfrm>
        </p:grpSpPr>
        <p:sp>
          <p:nvSpPr>
            <p:cNvPr id="31" name="사각형: 둥근 모서리 22">
              <a:extLst>
                <a:ext uri="{FF2B5EF4-FFF2-40B4-BE49-F238E27FC236}">
                  <a16:creationId xmlns:a16="http://schemas.microsoft.com/office/drawing/2014/main" id="{9E757E3F-818F-8BC2-5D47-9A41DC2A4D0D}"/>
                </a:ext>
              </a:extLst>
            </p:cNvPr>
            <p:cNvSpPr/>
            <p:nvPr/>
          </p:nvSpPr>
          <p:spPr>
            <a:xfrm>
              <a:off x="8169332" y="2587294"/>
              <a:ext cx="2609724" cy="604551"/>
            </a:xfrm>
            <a:prstGeom prst="roundRect">
              <a:avLst>
                <a:gd name="adj" fmla="val 50000"/>
              </a:avLst>
            </a:prstGeom>
            <a:solidFill>
              <a:srgbClr val="ECEBFB"/>
            </a:solidFill>
            <a:ln>
              <a:solidFill>
                <a:srgbClr val="5444D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ko-KR" altLang="en-US" sz="2000" b="1" dirty="0">
                  <a:solidFill>
                    <a:srgbClr val="5444D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  론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857D47E-3C35-3595-E478-2D199336A5E3}"/>
                </a:ext>
              </a:extLst>
            </p:cNvPr>
            <p:cNvSpPr/>
            <p:nvPr/>
          </p:nvSpPr>
          <p:spPr>
            <a:xfrm>
              <a:off x="8100798" y="2587295"/>
              <a:ext cx="551417" cy="6045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444DA"/>
              </a:solidFill>
              <a:prstDash val="sysDash"/>
            </a:ln>
            <a:effectLst>
              <a:outerShdw blurRad="3302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b="1" dirty="0">
                  <a:solidFill>
                    <a:srgbClr val="44546A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03</a:t>
              </a:r>
              <a:endParaRPr lang="ko-KR" altLang="en-US" b="1" dirty="0">
                <a:solidFill>
                  <a:srgbClr val="44546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BBBE1AA-ABAF-72A5-A4C8-F13B3CBAC22D}"/>
                </a:ext>
              </a:extLst>
            </p:cNvPr>
            <p:cNvGrpSpPr/>
            <p:nvPr/>
          </p:nvGrpSpPr>
          <p:grpSpPr>
            <a:xfrm>
              <a:off x="8470010" y="2473325"/>
              <a:ext cx="2449725" cy="2763577"/>
              <a:chOff x="1661086" y="2286000"/>
              <a:chExt cx="1996515" cy="2252303"/>
            </a:xfrm>
          </p:grpSpPr>
          <p:sp>
            <p:nvSpPr>
              <p:cNvPr id="34" name="왼쪽 대괄호 33">
                <a:extLst>
                  <a:ext uri="{FF2B5EF4-FFF2-40B4-BE49-F238E27FC236}">
                    <a16:creationId xmlns:a16="http://schemas.microsoft.com/office/drawing/2014/main" id="{71BDDCF3-2F97-9286-254C-449DDDFD4DFD}"/>
                  </a:ext>
                </a:extLst>
              </p:cNvPr>
              <p:cNvSpPr/>
              <p:nvPr/>
            </p:nvSpPr>
            <p:spPr>
              <a:xfrm rot="10800000" flipV="1">
                <a:off x="3296593" y="2286000"/>
                <a:ext cx="361008" cy="678480"/>
              </a:xfrm>
              <a:prstGeom prst="leftBracket">
                <a:avLst>
                  <a:gd name="adj" fmla="val 160599"/>
                </a:avLst>
              </a:prstGeom>
              <a:ln w="12700">
                <a:solidFill>
                  <a:srgbClr val="5444DA"/>
                </a:solidFill>
                <a:prstDash val="sys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A0407A51-CF1F-EE6E-434A-90532409C198}"/>
                  </a:ext>
                </a:extLst>
              </p:cNvPr>
              <p:cNvCxnSpPr>
                <a:cxnSpLocks/>
                <a:endCxn id="34" idx="0"/>
              </p:cNvCxnSpPr>
              <p:nvPr/>
            </p:nvCxnSpPr>
            <p:spPr>
              <a:xfrm>
                <a:off x="1662393" y="2286000"/>
                <a:ext cx="1634200" cy="0"/>
              </a:xfrm>
              <a:prstGeom prst="line">
                <a:avLst/>
              </a:prstGeom>
              <a:ln w="12700">
                <a:solidFill>
                  <a:srgbClr val="5444DA"/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C2BAD837-A207-98D1-9589-58255759330E}"/>
                  </a:ext>
                </a:extLst>
              </p:cNvPr>
              <p:cNvCxnSpPr>
                <a:cxnSpLocks/>
                <a:stCxn id="37" idx="0"/>
              </p:cNvCxnSpPr>
              <p:nvPr/>
            </p:nvCxnSpPr>
            <p:spPr>
              <a:xfrm>
                <a:off x="1842897" y="2964481"/>
                <a:ext cx="1453695" cy="0"/>
              </a:xfrm>
              <a:prstGeom prst="line">
                <a:avLst/>
              </a:prstGeom>
              <a:ln w="12700">
                <a:solidFill>
                  <a:srgbClr val="5444DA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원호 36">
                <a:extLst>
                  <a:ext uri="{FF2B5EF4-FFF2-40B4-BE49-F238E27FC236}">
                    <a16:creationId xmlns:a16="http://schemas.microsoft.com/office/drawing/2014/main" id="{A6939F2E-BFAF-36D4-ADE5-B0D61EE1B777}"/>
                  </a:ext>
                </a:extLst>
              </p:cNvPr>
              <p:cNvSpPr/>
              <p:nvPr/>
            </p:nvSpPr>
            <p:spPr>
              <a:xfrm rot="10800000" flipV="1">
                <a:off x="1662393" y="2964481"/>
                <a:ext cx="361008" cy="360000"/>
              </a:xfrm>
              <a:prstGeom prst="arc">
                <a:avLst/>
              </a:prstGeom>
              <a:ln w="12700">
                <a:solidFill>
                  <a:srgbClr val="5444DA"/>
                </a:solidFill>
                <a:prstDash val="sys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C45CC80A-06C6-920D-D8F9-18FEE389F479}"/>
                  </a:ext>
                </a:extLst>
              </p:cNvPr>
              <p:cNvCxnSpPr>
                <a:cxnSpLocks/>
                <a:stCxn id="37" idx="2"/>
                <a:endCxn id="39" idx="0"/>
              </p:cNvCxnSpPr>
              <p:nvPr/>
            </p:nvCxnSpPr>
            <p:spPr>
              <a:xfrm flipH="1">
                <a:off x="1661086" y="3144481"/>
                <a:ext cx="1307" cy="1213318"/>
              </a:xfrm>
              <a:prstGeom prst="line">
                <a:avLst/>
              </a:prstGeom>
              <a:ln w="12700">
                <a:solidFill>
                  <a:srgbClr val="5444DA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원호 38">
                <a:extLst>
                  <a:ext uri="{FF2B5EF4-FFF2-40B4-BE49-F238E27FC236}">
                    <a16:creationId xmlns:a16="http://schemas.microsoft.com/office/drawing/2014/main" id="{E023D34C-6C37-F794-8712-C5C5BA1F6353}"/>
                  </a:ext>
                </a:extLst>
              </p:cNvPr>
              <p:cNvSpPr/>
              <p:nvPr/>
            </p:nvSpPr>
            <p:spPr>
              <a:xfrm rot="5400000" flipV="1">
                <a:off x="1660582" y="4177799"/>
                <a:ext cx="361008" cy="360000"/>
              </a:xfrm>
              <a:prstGeom prst="arc">
                <a:avLst/>
              </a:prstGeom>
              <a:ln w="12700">
                <a:solidFill>
                  <a:srgbClr val="5444DA"/>
                </a:solidFill>
                <a:prstDash val="sysDash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5C879E9E-60A2-3B74-1AE4-376B3A4C2903}"/>
                  </a:ext>
                </a:extLst>
              </p:cNvPr>
              <p:cNvGrpSpPr/>
              <p:nvPr/>
            </p:nvGrpSpPr>
            <p:grpSpPr>
              <a:xfrm rot="16200000">
                <a:off x="2569343" y="3450045"/>
                <a:ext cx="360000" cy="1816515"/>
                <a:chOff x="2663518" y="3696608"/>
                <a:chExt cx="360000" cy="1816515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185942A5-C62E-1B3F-E57D-A805B3B67ADC}"/>
                    </a:ext>
                  </a:extLst>
                </p:cNvPr>
                <p:cNvCxnSpPr>
                  <a:cxnSpLocks/>
                  <a:stCxn id="39" idx="2"/>
                  <a:endCxn id="42" idx="0"/>
                </p:cNvCxnSpPr>
                <p:nvPr/>
              </p:nvCxnSpPr>
              <p:spPr>
                <a:xfrm rot="5400000">
                  <a:off x="1845512" y="4514614"/>
                  <a:ext cx="1636011" cy="0"/>
                </a:xfrm>
                <a:prstGeom prst="line">
                  <a:avLst/>
                </a:prstGeom>
                <a:ln w="12700">
                  <a:solidFill>
                    <a:srgbClr val="5444DA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원호 41">
                  <a:extLst>
                    <a:ext uri="{FF2B5EF4-FFF2-40B4-BE49-F238E27FC236}">
                      <a16:creationId xmlns:a16="http://schemas.microsoft.com/office/drawing/2014/main" id="{F089F074-02E8-C7FF-C695-E4AD71BE311F}"/>
                    </a:ext>
                  </a:extLst>
                </p:cNvPr>
                <p:cNvSpPr/>
                <p:nvPr/>
              </p:nvSpPr>
              <p:spPr>
                <a:xfrm rot="5400000" flipV="1">
                  <a:off x="2663014" y="5152619"/>
                  <a:ext cx="361008" cy="360000"/>
                </a:xfrm>
                <a:prstGeom prst="arc">
                  <a:avLst/>
                </a:prstGeom>
                <a:ln w="12700">
                  <a:solidFill>
                    <a:srgbClr val="5444DA"/>
                  </a:solidFill>
                  <a:prstDash val="sysDash"/>
                  <a:headEnd type="none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9693601-B941-9EEA-2596-D7308B673C85}"/>
              </a:ext>
            </a:extLst>
          </p:cNvPr>
          <p:cNvSpPr txBox="1"/>
          <p:nvPr/>
        </p:nvSpPr>
        <p:spPr>
          <a:xfrm>
            <a:off x="473773" y="237530"/>
            <a:ext cx="528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CONTENTS</a:t>
            </a:r>
            <a:endParaRPr lang="ko-KR" altLang="en-US" sz="28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B58B256-BC64-030A-5134-EDBD96D13564}"/>
              </a:ext>
            </a:extLst>
          </p:cNvPr>
          <p:cNvSpPr txBox="1"/>
          <p:nvPr/>
        </p:nvSpPr>
        <p:spPr>
          <a:xfrm>
            <a:off x="7164864" y="306576"/>
            <a:ext cx="86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STAI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34B16-1C28-C9B4-ADAA-97AF4FEDCEED}"/>
              </a:ext>
            </a:extLst>
          </p:cNvPr>
          <p:cNvSpPr txBox="1"/>
          <p:nvPr/>
        </p:nvSpPr>
        <p:spPr>
          <a:xfrm>
            <a:off x="6122143" y="306576"/>
            <a:ext cx="59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팀명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22C92D-53C4-928F-27A9-2D62D711922E}"/>
              </a:ext>
            </a:extLst>
          </p:cNvPr>
          <p:cNvSpPr/>
          <p:nvPr/>
        </p:nvSpPr>
        <p:spPr>
          <a:xfrm>
            <a:off x="1561359" y="3328927"/>
            <a:ext cx="2043040" cy="166199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연구 소개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목표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 EDA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심정지 발생 현황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동대문구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AED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현황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07A2EDF-EE5D-A541-90C3-C28F3C93BACB}"/>
              </a:ext>
            </a:extLst>
          </p:cNvPr>
          <p:cNvSpPr/>
          <p:nvPr/>
        </p:nvSpPr>
        <p:spPr>
          <a:xfrm>
            <a:off x="5006851" y="3288381"/>
            <a:ext cx="2600982" cy="167706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MCLP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소개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MCLP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모델의 가정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수요량 계산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AED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수요량 시각화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AED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개수에 따른 커버리지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C95652-4463-CDF2-A93D-ED63BE70D0DE}"/>
              </a:ext>
            </a:extLst>
          </p:cNvPr>
          <p:cNvSpPr/>
          <p:nvPr/>
        </p:nvSpPr>
        <p:spPr>
          <a:xfrm>
            <a:off x="8659889" y="3659854"/>
            <a:ext cx="2337732" cy="7075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후보지 선정 결과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시사점 및 한계점</a:t>
            </a:r>
          </a:p>
        </p:txBody>
      </p:sp>
    </p:spTree>
    <p:extLst>
      <p:ext uri="{BB962C8B-B14F-4D97-AF65-F5344CB8AC3E}">
        <p14:creationId xmlns:p14="http://schemas.microsoft.com/office/powerpoint/2010/main" val="3854557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9FB34D-D44C-9737-2A05-1276DA0A1607}"/>
              </a:ext>
            </a:extLst>
          </p:cNvPr>
          <p:cNvSpPr txBox="1"/>
          <p:nvPr/>
        </p:nvSpPr>
        <p:spPr>
          <a:xfrm>
            <a:off x="6163239" y="30657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9B9B09-3596-E153-C7BB-9C8B41E43BB0}"/>
              </a:ext>
            </a:extLst>
          </p:cNvPr>
          <p:cNvSpPr txBox="1"/>
          <p:nvPr/>
        </p:nvSpPr>
        <p:spPr>
          <a:xfrm>
            <a:off x="473773" y="237530"/>
            <a:ext cx="528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4. AED 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수요량 시각화</a:t>
            </a:r>
            <a:endParaRPr lang="ko-KR" altLang="en-US" sz="2800" dirty="0">
              <a:solidFill>
                <a:srgbClr val="C00000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F13CA-9A92-DCEA-D9B5-343E5528CE59}"/>
              </a:ext>
            </a:extLst>
          </p:cNvPr>
          <p:cNvSpPr txBox="1"/>
          <p:nvPr/>
        </p:nvSpPr>
        <p:spPr>
          <a:xfrm>
            <a:off x="6634404" y="306576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입지선정 모델링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DF30610-0F2E-EE11-4EBA-797A04AF55B4}"/>
              </a:ext>
            </a:extLst>
          </p:cNvPr>
          <p:cNvGrpSpPr/>
          <p:nvPr/>
        </p:nvGrpSpPr>
        <p:grpSpPr>
          <a:xfrm>
            <a:off x="3767700" y="1786071"/>
            <a:ext cx="4656601" cy="3712847"/>
            <a:chOff x="3789987" y="1786071"/>
            <a:chExt cx="4656601" cy="371284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C1D8AE3-EE15-17EA-1F0B-E3AEBA161598}"/>
                </a:ext>
              </a:extLst>
            </p:cNvPr>
            <p:cNvSpPr/>
            <p:nvPr/>
          </p:nvSpPr>
          <p:spPr>
            <a:xfrm>
              <a:off x="3789987" y="1786071"/>
              <a:ext cx="3712847" cy="3712847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E4728DC-1B68-7708-1578-A18D5A58141B}"/>
                </a:ext>
              </a:extLst>
            </p:cNvPr>
            <p:cNvGrpSpPr/>
            <p:nvPr/>
          </p:nvGrpSpPr>
          <p:grpSpPr>
            <a:xfrm>
              <a:off x="7957351" y="2379304"/>
              <a:ext cx="489237" cy="2689574"/>
              <a:chOff x="8944413" y="2142367"/>
              <a:chExt cx="2422399" cy="308521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2996097-C038-CB68-B3CE-6D066DD19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8613003" y="2516028"/>
                <a:ext cx="3085215" cy="233789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1DB67B-C7E4-C2F4-EE18-2AAC181A67D1}"/>
                  </a:ext>
                </a:extLst>
              </p:cNvPr>
              <p:cNvSpPr txBox="1"/>
              <p:nvPr/>
            </p:nvSpPr>
            <p:spPr>
              <a:xfrm>
                <a:off x="8944413" y="4679999"/>
                <a:ext cx="2422394" cy="529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수요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</a:p>
              <a:p>
                <a:r>
                  <a:rPr lang="ko-KR" altLang="en-US" sz="1200" b="1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적음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236D61-987C-455C-DA45-B83D27BD5111}"/>
                  </a:ext>
                </a:extLst>
              </p:cNvPr>
              <p:cNvSpPr txBox="1"/>
              <p:nvPr/>
            </p:nvSpPr>
            <p:spPr>
              <a:xfrm>
                <a:off x="8944418" y="2261048"/>
                <a:ext cx="2422394" cy="529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수요</a:t>
                </a:r>
                <a:endParaRPr lang="en-US" altLang="ko-KR" sz="12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ko-KR" altLang="en-US" sz="1200" b="1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많음</a:t>
                </a:r>
                <a:r>
                  <a:rPr lang="en-US" altLang="ko-KR" sz="1200" b="1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endParaRPr lang="ko-KR" altLang="en-US" sz="12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93947A7-7F01-1748-EFF3-A411D264644C}"/>
              </a:ext>
            </a:extLst>
          </p:cNvPr>
          <p:cNvSpPr txBox="1"/>
          <p:nvPr/>
        </p:nvSpPr>
        <p:spPr>
          <a:xfrm>
            <a:off x="2344332" y="5672300"/>
            <a:ext cx="7503336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빨간색 지역은 적고 노란색 지역이 많아 </a:t>
            </a:r>
            <a:r>
              <a:rPr lang="en-US" altLang="ko-KR" sz="16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AED </a:t>
            </a:r>
            <a:r>
              <a:rPr lang="ko-KR" altLang="en-US" sz="16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설치가 우선적으로 필요한 지역을 알 수 있음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청량리동</a:t>
            </a:r>
            <a:r>
              <a:rPr lang="en-US" altLang="ko-KR" sz="16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 </a:t>
            </a:r>
            <a:r>
              <a:rPr lang="ko-KR" altLang="en-US" sz="16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회기동</a:t>
            </a:r>
            <a:r>
              <a:rPr lang="en-US" altLang="ko-KR" sz="16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 </a:t>
            </a:r>
            <a:r>
              <a:rPr lang="ko-KR" altLang="en-US" sz="16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용신동은 비교적 필요성이 떨어지고 장안동과 답십리동에 필요성이 큼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F79A37B-4B3D-28FC-61D0-F22A938F69E9}"/>
              </a:ext>
            </a:extLst>
          </p:cNvPr>
          <p:cNvGrpSpPr/>
          <p:nvPr/>
        </p:nvGrpSpPr>
        <p:grpSpPr>
          <a:xfrm>
            <a:off x="688581" y="1103907"/>
            <a:ext cx="6036960" cy="470364"/>
            <a:chOff x="688581" y="1103907"/>
            <a:chExt cx="6036960" cy="470364"/>
          </a:xfrm>
        </p:grpSpPr>
        <p:sp>
          <p:nvSpPr>
            <p:cNvPr id="19" name="사각형: 둥근 모서리 16">
              <a:extLst>
                <a:ext uri="{FF2B5EF4-FFF2-40B4-BE49-F238E27FC236}">
                  <a16:creationId xmlns:a16="http://schemas.microsoft.com/office/drawing/2014/main" id="{19339B1F-B4F0-AF0F-3FE3-F099EA8660C0}"/>
                </a:ext>
              </a:extLst>
            </p:cNvPr>
            <p:cNvSpPr/>
            <p:nvPr/>
          </p:nvSpPr>
          <p:spPr>
            <a:xfrm>
              <a:off x="688581" y="1103907"/>
              <a:ext cx="6036960" cy="470364"/>
            </a:xfrm>
            <a:prstGeom prst="roundRect">
              <a:avLst>
                <a:gd name="adj" fmla="val 50000"/>
              </a:avLst>
            </a:prstGeom>
            <a:solidFill>
              <a:srgbClr val="ECEBF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628650"/>
              <a:endParaRPr lang="ko-KR" altLang="en-US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5101EC-538F-0ADC-289B-55548778A7C8}"/>
                </a:ext>
              </a:extLst>
            </p:cNvPr>
            <p:cNvSpPr txBox="1"/>
            <p:nvPr/>
          </p:nvSpPr>
          <p:spPr>
            <a:xfrm>
              <a:off x="1058092" y="1112606"/>
              <a:ext cx="52914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각 후보지의 수요량을 기준으로 그린 </a:t>
              </a:r>
              <a:r>
                <a:rPr lang="ko-KR" altLang="en-US" sz="2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히트맵</a:t>
              </a:r>
              <a:endParaRPr lang="en-US" altLang="ko-KR" sz="2400" i="1" dirty="0">
                <a:solidFill>
                  <a:srgbClr val="55555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9172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5F0EDF-48E6-9E69-6496-C622799B57E5}"/>
              </a:ext>
            </a:extLst>
          </p:cNvPr>
          <p:cNvSpPr txBox="1"/>
          <p:nvPr/>
        </p:nvSpPr>
        <p:spPr>
          <a:xfrm>
            <a:off x="473772" y="237530"/>
            <a:ext cx="5554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5. AED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개수에 따른 커버리지</a:t>
            </a:r>
            <a:endParaRPr lang="ko-KR" altLang="en-US" sz="28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68D96-C53D-074D-56D1-1D554C06F093}"/>
              </a:ext>
            </a:extLst>
          </p:cNvPr>
          <p:cNvSpPr txBox="1"/>
          <p:nvPr/>
        </p:nvSpPr>
        <p:spPr>
          <a:xfrm>
            <a:off x="6163239" y="30657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B7F98E70-2F7D-A9C6-56D5-B33A40AF1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395395"/>
              </p:ext>
            </p:extLst>
          </p:nvPr>
        </p:nvGraphicFramePr>
        <p:xfrm>
          <a:off x="688580" y="2421830"/>
          <a:ext cx="6079688" cy="277755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19922">
                  <a:extLst>
                    <a:ext uri="{9D8B030D-6E8A-4147-A177-3AD203B41FA5}">
                      <a16:colId xmlns:a16="http://schemas.microsoft.com/office/drawing/2014/main" val="276586421"/>
                    </a:ext>
                  </a:extLst>
                </a:gridCol>
                <a:gridCol w="1519922">
                  <a:extLst>
                    <a:ext uri="{9D8B030D-6E8A-4147-A177-3AD203B41FA5}">
                      <a16:colId xmlns:a16="http://schemas.microsoft.com/office/drawing/2014/main" val="999524098"/>
                    </a:ext>
                  </a:extLst>
                </a:gridCol>
                <a:gridCol w="1519922">
                  <a:extLst>
                    <a:ext uri="{9D8B030D-6E8A-4147-A177-3AD203B41FA5}">
                      <a16:colId xmlns:a16="http://schemas.microsoft.com/office/drawing/2014/main" val="1979623851"/>
                    </a:ext>
                  </a:extLst>
                </a:gridCol>
                <a:gridCol w="1519922">
                  <a:extLst>
                    <a:ext uri="{9D8B030D-6E8A-4147-A177-3AD203B41FA5}">
                      <a16:colId xmlns:a16="http://schemas.microsoft.com/office/drawing/2014/main" val="4215636255"/>
                    </a:ext>
                  </a:extLst>
                </a:gridCol>
              </a:tblGrid>
              <a:tr h="323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AED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비율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(%)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커버리지 증가율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(% p)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한계 증가율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(% p)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192179"/>
                  </a:ext>
                </a:extLst>
              </a:tr>
              <a:tr h="2285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기존 </a:t>
                      </a:r>
                      <a:r>
                        <a:rPr lang="en-US" altLang="ko-KR" sz="1100" b="0" u="none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</a:t>
                      </a:r>
                      <a:endParaRPr lang="ko-KR" altLang="en-US" sz="1100" b="0" u="none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46.89</a:t>
                      </a: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26" marR="8626" marT="8626" marB="0" anchor="ctr"/>
                </a:tc>
                <a:extLst>
                  <a:ext uri="{0D108BD9-81ED-4DB2-BD59-A6C34878D82A}">
                    <a16:rowId xmlns:a16="http://schemas.microsoft.com/office/drawing/2014/main" val="198171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+15</a:t>
                      </a:r>
                      <a:endParaRPr lang="ko-KR" altLang="en-US" sz="1200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60.59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13.7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13.7</a:t>
                      </a:r>
                    </a:p>
                  </a:txBody>
                  <a:tcPr marL="8626" marR="8626" marT="8626" marB="0" anchor="ctr"/>
                </a:tc>
                <a:extLst>
                  <a:ext uri="{0D108BD9-81ED-4DB2-BD59-A6C34878D82A}">
                    <a16:rowId xmlns:a16="http://schemas.microsoft.com/office/drawing/2014/main" val="2252196415"/>
                  </a:ext>
                </a:extLst>
              </a:tr>
              <a:tr h="2285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+20</a:t>
                      </a:r>
                      <a:endParaRPr lang="ko-KR" altLang="en-US" sz="1200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66.04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19.15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5.45</a:t>
                      </a:r>
                    </a:p>
                  </a:txBody>
                  <a:tcPr marL="8626" marR="8626" marT="8626" marB="0" anchor="ctr"/>
                </a:tc>
                <a:extLst>
                  <a:ext uri="{0D108BD9-81ED-4DB2-BD59-A6C34878D82A}">
                    <a16:rowId xmlns:a16="http://schemas.microsoft.com/office/drawing/2014/main" val="2862336136"/>
                  </a:ext>
                </a:extLst>
              </a:tr>
              <a:tr h="2285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+25</a:t>
                      </a:r>
                      <a:endParaRPr lang="ko-KR" altLang="en-US" sz="1200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70.93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24.04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4.89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26" marR="8626" marT="8626" marB="0" anchor="ctr"/>
                </a:tc>
                <a:extLst>
                  <a:ext uri="{0D108BD9-81ED-4DB2-BD59-A6C34878D82A}">
                    <a16:rowId xmlns:a16="http://schemas.microsoft.com/office/drawing/2014/main" val="2668126778"/>
                  </a:ext>
                </a:extLst>
              </a:tr>
              <a:tr h="2285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+30</a:t>
                      </a:r>
                      <a:endParaRPr lang="ko-KR" altLang="en-US" sz="1200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75.73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28.84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4.8</a:t>
                      </a:r>
                    </a:p>
                  </a:txBody>
                  <a:tcPr marL="8626" marR="8626" marT="8626" marB="0" anchor="ctr"/>
                </a:tc>
                <a:extLst>
                  <a:ext uri="{0D108BD9-81ED-4DB2-BD59-A6C34878D82A}">
                    <a16:rowId xmlns:a16="http://schemas.microsoft.com/office/drawing/2014/main" val="563270655"/>
                  </a:ext>
                </a:extLst>
              </a:tr>
              <a:tr h="2285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+35</a:t>
                      </a:r>
                      <a:endParaRPr lang="ko-KR" altLang="en-US" sz="1200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76.9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30.01</a:t>
                      </a: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1.17</a:t>
                      </a:r>
                    </a:p>
                  </a:txBody>
                  <a:tcPr marL="8626" marR="8626" marT="8626" marB="0" anchor="ctr"/>
                </a:tc>
                <a:extLst>
                  <a:ext uri="{0D108BD9-81ED-4DB2-BD59-A6C34878D82A}">
                    <a16:rowId xmlns:a16="http://schemas.microsoft.com/office/drawing/2014/main" val="3589634101"/>
                  </a:ext>
                </a:extLst>
              </a:tr>
              <a:tr h="2285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+40</a:t>
                      </a:r>
                      <a:endParaRPr lang="ko-KR" altLang="en-US" sz="1200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80.87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33.98</a:t>
                      </a: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3.97</a:t>
                      </a:r>
                    </a:p>
                  </a:txBody>
                  <a:tcPr marL="8626" marR="8626" marT="8626" marB="0" anchor="ctr"/>
                </a:tc>
                <a:extLst>
                  <a:ext uri="{0D108BD9-81ED-4DB2-BD59-A6C34878D82A}">
                    <a16:rowId xmlns:a16="http://schemas.microsoft.com/office/drawing/2014/main" val="1618845973"/>
                  </a:ext>
                </a:extLst>
              </a:tr>
              <a:tr h="2285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+45</a:t>
                      </a:r>
                      <a:endParaRPr lang="ko-KR" altLang="en-US" sz="1200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83.44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36.55</a:t>
                      </a: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2.57</a:t>
                      </a:r>
                    </a:p>
                  </a:txBody>
                  <a:tcPr marL="8626" marR="8626" marT="8626" marB="0" anchor="ctr"/>
                </a:tc>
                <a:extLst>
                  <a:ext uri="{0D108BD9-81ED-4DB2-BD59-A6C34878D82A}">
                    <a16:rowId xmlns:a16="http://schemas.microsoft.com/office/drawing/2014/main" val="3071059961"/>
                  </a:ext>
                </a:extLst>
              </a:tr>
              <a:tr h="2285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+50</a:t>
                      </a:r>
                      <a:endParaRPr lang="ko-KR" altLang="en-US" sz="1200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85.06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38.17</a:t>
                      </a:r>
                    </a:p>
                  </a:txBody>
                  <a:tcPr marL="8626" marR="8626" marT="86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8626" marR="8626" marT="8626" marB="0" anchor="ctr"/>
                </a:tc>
                <a:extLst>
                  <a:ext uri="{0D108BD9-81ED-4DB2-BD59-A6C34878D82A}">
                    <a16:rowId xmlns:a16="http://schemas.microsoft.com/office/drawing/2014/main" val="351381337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CCF7B0-FF39-FE76-59DD-3499929021FD}"/>
              </a:ext>
            </a:extLst>
          </p:cNvPr>
          <p:cNvSpPr/>
          <p:nvPr/>
        </p:nvSpPr>
        <p:spPr>
          <a:xfrm>
            <a:off x="688581" y="4382362"/>
            <a:ext cx="6079688" cy="271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16">
            <a:extLst>
              <a:ext uri="{FF2B5EF4-FFF2-40B4-BE49-F238E27FC236}">
                <a16:creationId xmlns:a16="http://schemas.microsoft.com/office/drawing/2014/main" id="{9E66CA13-9ADE-8EF7-472E-D8617CF12ED3}"/>
              </a:ext>
            </a:extLst>
          </p:cNvPr>
          <p:cNvSpPr/>
          <p:nvPr/>
        </p:nvSpPr>
        <p:spPr>
          <a:xfrm>
            <a:off x="688580" y="1103907"/>
            <a:ext cx="7181285" cy="470364"/>
          </a:xfrm>
          <a:prstGeom prst="roundRect">
            <a:avLst>
              <a:gd name="adj" fmla="val 50000"/>
            </a:avLst>
          </a:prstGeom>
          <a:solidFill>
            <a:srgbClr val="ECEBFB"/>
          </a:solidFill>
          <a:ln>
            <a:noFill/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628650"/>
            <a:endParaRPr lang="ko-KR" altLang="en-US" sz="1200" b="1" dirty="0">
              <a:solidFill>
                <a:srgbClr val="44546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F0EAE2-6C70-25B2-3C60-E9A356CD19DC}"/>
              </a:ext>
            </a:extLst>
          </p:cNvPr>
          <p:cNvSpPr txBox="1"/>
          <p:nvPr/>
        </p:nvSpPr>
        <p:spPr>
          <a:xfrm>
            <a:off x="967883" y="1103907"/>
            <a:ext cx="6622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추가로 설치하는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AED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수는 합리적인 결정이 필요함</a:t>
            </a:r>
            <a:endParaRPr lang="en-US" altLang="ko-KR" sz="2400" i="1" dirty="0">
              <a:solidFill>
                <a:srgbClr val="55555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BA7DA-04F8-977C-7609-5A6E0224C7E6}"/>
              </a:ext>
            </a:extLst>
          </p:cNvPr>
          <p:cNvSpPr txBox="1"/>
          <p:nvPr/>
        </p:nvSpPr>
        <p:spPr>
          <a:xfrm>
            <a:off x="616577" y="1735163"/>
            <a:ext cx="11344578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실외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AED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설치 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 당 약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300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 소요되므로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한계 증가율에 따른 합리적인 추가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AED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 설정이 필요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id="{44772CC3-EA67-44A0-5AE3-580E48524449}"/>
              </a:ext>
            </a:extLst>
          </p:cNvPr>
          <p:cNvSpPr/>
          <p:nvPr/>
        </p:nvSpPr>
        <p:spPr>
          <a:xfrm>
            <a:off x="2532098" y="5942017"/>
            <a:ext cx="7127803" cy="513420"/>
          </a:xfrm>
          <a:prstGeom prst="roundRect">
            <a:avLst>
              <a:gd name="adj" fmla="val 50000"/>
            </a:avLst>
          </a:prstGeom>
          <a:solidFill>
            <a:srgbClr val="6689FF"/>
          </a:solidFill>
          <a:ln>
            <a:noFill/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628650"/>
            <a:endParaRPr lang="ko-KR" altLang="en-US" sz="1200" b="1" dirty="0">
              <a:solidFill>
                <a:srgbClr val="44546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C8B128-3DFB-FCB8-5C37-A31EDA91E39A}"/>
              </a:ext>
            </a:extLst>
          </p:cNvPr>
          <p:cNvSpPr txBox="1"/>
          <p:nvPr/>
        </p:nvSpPr>
        <p:spPr>
          <a:xfrm>
            <a:off x="3471586" y="5984271"/>
            <a:ext cx="524882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대의 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AED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추가 설치하는 것이 적절함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97B58-5A3F-B4EB-9FBB-9213A4742F86}"/>
              </a:ext>
            </a:extLst>
          </p:cNvPr>
          <p:cNvSpPr txBox="1"/>
          <p:nvPr/>
        </p:nvSpPr>
        <p:spPr>
          <a:xfrm>
            <a:off x="7311256" y="5354983"/>
            <a:ext cx="3791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45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이상 설치부터 한계 증가율이 체감됨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8FFE49D-BCF0-A787-5749-57BC54B28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869" y="2422482"/>
            <a:ext cx="4191550" cy="27769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141ECB5-CF72-EAF4-379B-4B91D3E39111}"/>
              </a:ext>
            </a:extLst>
          </p:cNvPr>
          <p:cNvSpPr txBox="1"/>
          <p:nvPr/>
        </p:nvSpPr>
        <p:spPr>
          <a:xfrm>
            <a:off x="6634404" y="306576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입지선정 모델링</a:t>
            </a:r>
          </a:p>
        </p:txBody>
      </p:sp>
    </p:spTree>
    <p:extLst>
      <p:ext uri="{BB962C8B-B14F-4D97-AF65-F5344CB8AC3E}">
        <p14:creationId xmlns:p14="http://schemas.microsoft.com/office/powerpoint/2010/main" val="2649891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AE6ACC-B66F-C997-21F4-FE6371A66FFC}"/>
              </a:ext>
            </a:extLst>
          </p:cNvPr>
          <p:cNvSpPr txBox="1"/>
          <p:nvPr/>
        </p:nvSpPr>
        <p:spPr>
          <a:xfrm>
            <a:off x="5702080" y="2875002"/>
            <a:ext cx="22647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rgbClr val="6689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 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92D5D-4EA3-F342-EF65-F65286DF8A36}"/>
              </a:ext>
            </a:extLst>
          </p:cNvPr>
          <p:cNvSpPr txBox="1"/>
          <p:nvPr/>
        </p:nvSpPr>
        <p:spPr>
          <a:xfrm>
            <a:off x="1828578" y="2875002"/>
            <a:ext cx="1257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sz="66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18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자유형 45">
            <a:extLst>
              <a:ext uri="{FF2B5EF4-FFF2-40B4-BE49-F238E27FC236}">
                <a16:creationId xmlns:a16="http://schemas.microsoft.com/office/drawing/2014/main" id="{92A1ADB5-C871-BCD1-CC10-2F38C9D9542D}"/>
              </a:ext>
            </a:extLst>
          </p:cNvPr>
          <p:cNvSpPr/>
          <p:nvPr/>
        </p:nvSpPr>
        <p:spPr>
          <a:xfrm flipH="1">
            <a:off x="4570408" y="3243798"/>
            <a:ext cx="2821929" cy="566964"/>
          </a:xfrm>
          <a:custGeom>
            <a:avLst/>
            <a:gdLst>
              <a:gd name="connsiteX0" fmla="*/ 1558921 w 1558921"/>
              <a:gd name="connsiteY0" fmla="*/ 90006 h 566964"/>
              <a:gd name="connsiteX1" fmla="*/ 1558920 w 1558921"/>
              <a:gd name="connsiteY1" fmla="*/ 90006 h 566964"/>
              <a:gd name="connsiteX2" fmla="*/ 1558920 w 1558921"/>
              <a:gd name="connsiteY2" fmla="*/ 476958 h 566964"/>
              <a:gd name="connsiteX3" fmla="*/ 1558921 w 1558921"/>
              <a:gd name="connsiteY3" fmla="*/ 476958 h 566964"/>
              <a:gd name="connsiteX4" fmla="*/ 446076 w 1558921"/>
              <a:gd name="connsiteY4" fmla="*/ 0 h 566964"/>
              <a:gd name="connsiteX5" fmla="*/ 0 w 1558921"/>
              <a:gd name="connsiteY5" fmla="*/ 283482 h 566964"/>
              <a:gd name="connsiteX6" fmla="*/ 446076 w 1558921"/>
              <a:gd name="connsiteY6" fmla="*/ 566964 h 566964"/>
              <a:gd name="connsiteX7" fmla="*/ 446076 w 1558921"/>
              <a:gd name="connsiteY7" fmla="*/ 476958 h 566964"/>
              <a:gd name="connsiteX8" fmla="*/ 1546589 w 1558921"/>
              <a:gd name="connsiteY8" fmla="*/ 476958 h 566964"/>
              <a:gd name="connsiteX9" fmla="*/ 1159637 w 1558921"/>
              <a:gd name="connsiteY9" fmla="*/ 90006 h 566964"/>
              <a:gd name="connsiteX10" fmla="*/ 446076 w 1558921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1" y="90006"/>
                </a:moveTo>
                <a:lnTo>
                  <a:pt x="1558920" y="90006"/>
                </a:lnTo>
                <a:lnTo>
                  <a:pt x="1558920" y="476958"/>
                </a:lnTo>
                <a:lnTo>
                  <a:pt x="1558921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546589" y="476958"/>
                </a:lnTo>
                <a:lnTo>
                  <a:pt x="1159637" y="90006"/>
                </a:lnTo>
                <a:lnTo>
                  <a:pt x="446076" y="90006"/>
                </a:lnTo>
                <a:close/>
              </a:path>
            </a:pathLst>
          </a:custGeom>
          <a:solidFill>
            <a:srgbClr val="EC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E83FF-C71B-FA49-FC01-2A1F699ECD5E}"/>
              </a:ext>
            </a:extLst>
          </p:cNvPr>
          <p:cNvSpPr txBox="1"/>
          <p:nvPr/>
        </p:nvSpPr>
        <p:spPr>
          <a:xfrm>
            <a:off x="6163239" y="30657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C64DE-892C-0C42-17B7-F5F63EBA7A00}"/>
              </a:ext>
            </a:extLst>
          </p:cNvPr>
          <p:cNvSpPr txBox="1"/>
          <p:nvPr/>
        </p:nvSpPr>
        <p:spPr>
          <a:xfrm>
            <a:off x="7316987" y="31447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  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5F0EDF-48E6-9E69-6496-C622799B57E5}"/>
              </a:ext>
            </a:extLst>
          </p:cNvPr>
          <p:cNvSpPr txBox="1"/>
          <p:nvPr/>
        </p:nvSpPr>
        <p:spPr>
          <a:xfrm>
            <a:off x="473772" y="237530"/>
            <a:ext cx="5554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최종 후보지 선정 결과 ①</a:t>
            </a:r>
            <a:endParaRPr lang="ko-KR" altLang="en-US" sz="28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D464C63-CD0B-0F46-EA34-30A2BCD3AB34}"/>
              </a:ext>
            </a:extLst>
          </p:cNvPr>
          <p:cNvGrpSpPr/>
          <p:nvPr/>
        </p:nvGrpSpPr>
        <p:grpSpPr>
          <a:xfrm>
            <a:off x="939800" y="5922690"/>
            <a:ext cx="10312400" cy="584775"/>
            <a:chOff x="939800" y="5763058"/>
            <a:chExt cx="10312400" cy="584775"/>
          </a:xfrm>
        </p:grpSpPr>
        <p:sp>
          <p:nvSpPr>
            <p:cNvPr id="36" name="사각형: 둥근 모서리 16">
              <a:extLst>
                <a:ext uri="{FF2B5EF4-FFF2-40B4-BE49-F238E27FC236}">
                  <a16:creationId xmlns:a16="http://schemas.microsoft.com/office/drawing/2014/main" id="{BD9B491A-8C2E-1887-1958-E3B47D9B0D1B}"/>
                </a:ext>
              </a:extLst>
            </p:cNvPr>
            <p:cNvSpPr/>
            <p:nvPr/>
          </p:nvSpPr>
          <p:spPr>
            <a:xfrm>
              <a:off x="939800" y="5763058"/>
              <a:ext cx="10312400" cy="584775"/>
            </a:xfrm>
            <a:prstGeom prst="roundRect">
              <a:avLst>
                <a:gd name="adj" fmla="val 50000"/>
              </a:avLst>
            </a:prstGeom>
            <a:solidFill>
              <a:srgbClr val="6689FF">
                <a:alpha val="78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628650"/>
              <a:endParaRPr lang="ko-KR" altLang="en-US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921983-F5D4-5E40-4DFE-0C2C4944C9FA}"/>
                </a:ext>
              </a:extLst>
            </p:cNvPr>
            <p:cNvSpPr txBox="1"/>
            <p:nvPr/>
          </p:nvSpPr>
          <p:spPr>
            <a:xfrm>
              <a:off x="2370174" y="5797083"/>
              <a:ext cx="7451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전체 수요지점의 약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81%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AED 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유효거리 내에 들어가게 됨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72E8692-5B90-B673-B806-9E6FC13E8C5F}"/>
              </a:ext>
            </a:extLst>
          </p:cNvPr>
          <p:cNvSpPr txBox="1"/>
          <p:nvPr/>
        </p:nvSpPr>
        <p:spPr>
          <a:xfrm>
            <a:off x="8470489" y="5348818"/>
            <a:ext cx="2242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80.87</a:t>
            </a:r>
            <a:r>
              <a:rPr lang="en-US" altLang="ko-KR" sz="1200" b="1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2D15F7-13A9-DE3C-FB20-3446D299F222}"/>
              </a:ext>
            </a:extLst>
          </p:cNvPr>
          <p:cNvSpPr txBox="1"/>
          <p:nvPr/>
        </p:nvSpPr>
        <p:spPr>
          <a:xfrm>
            <a:off x="1082283" y="5275881"/>
            <a:ext cx="2242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46.89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B97FCC-D51F-8B6D-C785-C498B4C80F16}"/>
              </a:ext>
            </a:extLst>
          </p:cNvPr>
          <p:cNvSpPr txBox="1"/>
          <p:nvPr/>
        </p:nvSpPr>
        <p:spPr>
          <a:xfrm>
            <a:off x="4723816" y="2677462"/>
            <a:ext cx="2402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동대문구 내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실외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AED</a:t>
            </a: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개소 추가 설치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006AFD-84F1-6D3B-CE34-45DA8BA613D9}"/>
              </a:ext>
            </a:extLst>
          </p:cNvPr>
          <p:cNvGrpSpPr/>
          <p:nvPr/>
        </p:nvGrpSpPr>
        <p:grpSpPr>
          <a:xfrm>
            <a:off x="220635" y="1233721"/>
            <a:ext cx="4069545" cy="4069545"/>
            <a:chOff x="1993453" y="2477806"/>
            <a:chExt cx="3178289" cy="317828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522377F-455E-B9AF-CBB0-DA9B7CDE797C}"/>
                </a:ext>
              </a:extLst>
            </p:cNvPr>
            <p:cNvSpPr/>
            <p:nvPr/>
          </p:nvSpPr>
          <p:spPr>
            <a:xfrm>
              <a:off x="2195708" y="2680061"/>
              <a:ext cx="2773781" cy="2773781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FD200B32-FC96-31D1-A23B-C21BCBC8A6C5}"/>
                </a:ext>
              </a:extLst>
            </p:cNvPr>
            <p:cNvSpPr/>
            <p:nvPr/>
          </p:nvSpPr>
          <p:spPr>
            <a:xfrm>
              <a:off x="1993453" y="2477806"/>
              <a:ext cx="3178289" cy="3178289"/>
            </a:xfrm>
            <a:prstGeom prst="arc">
              <a:avLst>
                <a:gd name="adj1" fmla="val 16200000"/>
                <a:gd name="adj2" fmla="val 3878052"/>
              </a:avLst>
            </a:prstGeom>
            <a:ln w="165100" cap="rnd">
              <a:solidFill>
                <a:schemeClr val="tx2">
                  <a:lumMod val="7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E98853-41F2-626C-1944-BAE421BB4E53}"/>
              </a:ext>
            </a:extLst>
          </p:cNvPr>
          <p:cNvGrpSpPr/>
          <p:nvPr/>
        </p:nvGrpSpPr>
        <p:grpSpPr>
          <a:xfrm>
            <a:off x="7643026" y="1228953"/>
            <a:ext cx="4001175" cy="4001175"/>
            <a:chOff x="6283364" y="1875837"/>
            <a:chExt cx="3847468" cy="3847468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5C805AC-CE24-84AB-B58A-F51BC532A18B}"/>
                </a:ext>
              </a:extLst>
            </p:cNvPr>
            <p:cNvSpPr/>
            <p:nvPr/>
          </p:nvSpPr>
          <p:spPr>
            <a:xfrm>
              <a:off x="6552828" y="2145301"/>
              <a:ext cx="3308541" cy="3308541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원호 17">
              <a:extLst>
                <a:ext uri="{FF2B5EF4-FFF2-40B4-BE49-F238E27FC236}">
                  <a16:creationId xmlns:a16="http://schemas.microsoft.com/office/drawing/2014/main" id="{55523661-D2E4-9047-35CF-7B3269F434C9}"/>
                </a:ext>
              </a:extLst>
            </p:cNvPr>
            <p:cNvSpPr/>
            <p:nvPr/>
          </p:nvSpPr>
          <p:spPr>
            <a:xfrm>
              <a:off x="6283364" y="1875837"/>
              <a:ext cx="3847468" cy="3847468"/>
            </a:xfrm>
            <a:prstGeom prst="arc">
              <a:avLst>
                <a:gd name="adj1" fmla="val 16200000"/>
                <a:gd name="adj2" fmla="val 12918269"/>
              </a:avLst>
            </a:prstGeom>
            <a:ln w="165100" cap="rnd">
              <a:solidFill>
                <a:srgbClr val="6689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6373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DE83FF-C71B-FA49-FC01-2A1F699ECD5E}"/>
              </a:ext>
            </a:extLst>
          </p:cNvPr>
          <p:cNvSpPr txBox="1"/>
          <p:nvPr/>
        </p:nvSpPr>
        <p:spPr>
          <a:xfrm>
            <a:off x="6163239" y="30657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C64DE-892C-0C42-17B7-F5F63EBA7A00}"/>
              </a:ext>
            </a:extLst>
          </p:cNvPr>
          <p:cNvSpPr txBox="1"/>
          <p:nvPr/>
        </p:nvSpPr>
        <p:spPr>
          <a:xfrm>
            <a:off x="7316987" y="31447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  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5F0EDF-48E6-9E69-6496-C622799B57E5}"/>
              </a:ext>
            </a:extLst>
          </p:cNvPr>
          <p:cNvSpPr txBox="1"/>
          <p:nvPr/>
        </p:nvSpPr>
        <p:spPr>
          <a:xfrm>
            <a:off x="473772" y="237530"/>
            <a:ext cx="5554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1. 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최종 후보지 선정 결과 ②</a:t>
            </a:r>
            <a:endParaRPr lang="ko-KR" altLang="en-US" sz="28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36627C-3D19-9853-0965-1280C9AC0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12" y="1777853"/>
            <a:ext cx="10377453" cy="4765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D78FEC-67EA-DD82-6775-1CF09E48066A}"/>
              </a:ext>
            </a:extLst>
          </p:cNvPr>
          <p:cNvSpPr txBox="1"/>
          <p:nvPr/>
        </p:nvSpPr>
        <p:spPr>
          <a:xfrm>
            <a:off x="2675678" y="1186607"/>
            <a:ext cx="6840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동대문구 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설치한 실외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AED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위치 데이터 중 일부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2422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DE83FF-C71B-FA49-FC01-2A1F699ECD5E}"/>
              </a:ext>
            </a:extLst>
          </p:cNvPr>
          <p:cNvSpPr txBox="1"/>
          <p:nvPr/>
        </p:nvSpPr>
        <p:spPr>
          <a:xfrm>
            <a:off x="6163239" y="30657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C64DE-892C-0C42-17B7-F5F63EBA7A00}"/>
              </a:ext>
            </a:extLst>
          </p:cNvPr>
          <p:cNvSpPr txBox="1"/>
          <p:nvPr/>
        </p:nvSpPr>
        <p:spPr>
          <a:xfrm>
            <a:off x="7316987" y="31447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  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5F0EDF-48E6-9E69-6496-C622799B57E5}"/>
              </a:ext>
            </a:extLst>
          </p:cNvPr>
          <p:cNvSpPr txBox="1"/>
          <p:nvPr/>
        </p:nvSpPr>
        <p:spPr>
          <a:xfrm>
            <a:off x="473772" y="237530"/>
            <a:ext cx="5554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2. 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시사점 및 한계점</a:t>
            </a:r>
            <a:endParaRPr lang="ko-KR" altLang="en-US" sz="28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FFD0D04-0394-82B9-74EC-FDFF52843525}"/>
              </a:ext>
            </a:extLst>
          </p:cNvPr>
          <p:cNvGrpSpPr/>
          <p:nvPr/>
        </p:nvGrpSpPr>
        <p:grpSpPr>
          <a:xfrm>
            <a:off x="515940" y="1403819"/>
            <a:ext cx="11207117" cy="2356650"/>
            <a:chOff x="515940" y="1634561"/>
            <a:chExt cx="11207117" cy="2356650"/>
          </a:xfrm>
        </p:grpSpPr>
        <p:sp>
          <p:nvSpPr>
            <p:cNvPr id="13" name="사각형: 잘린 대각선 방향 모서리 12">
              <a:extLst>
                <a:ext uri="{FF2B5EF4-FFF2-40B4-BE49-F238E27FC236}">
                  <a16:creationId xmlns:a16="http://schemas.microsoft.com/office/drawing/2014/main" id="{F8A8FFC7-14C5-E53F-840C-92A4C711B3B4}"/>
                </a:ext>
              </a:extLst>
            </p:cNvPr>
            <p:cNvSpPr/>
            <p:nvPr/>
          </p:nvSpPr>
          <p:spPr>
            <a:xfrm>
              <a:off x="659064" y="1634561"/>
              <a:ext cx="1409239" cy="1071814"/>
            </a:xfrm>
            <a:prstGeom prst="snip2DiagRect">
              <a:avLst/>
            </a:prstGeom>
            <a:solidFill>
              <a:srgbClr val="668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9187E31-6F6E-0787-16D3-1A066316FA32}"/>
                </a:ext>
              </a:extLst>
            </p:cNvPr>
            <p:cNvGrpSpPr/>
            <p:nvPr/>
          </p:nvGrpSpPr>
          <p:grpSpPr>
            <a:xfrm>
              <a:off x="515940" y="2134379"/>
              <a:ext cx="11207117" cy="1856832"/>
              <a:chOff x="492442" y="1799185"/>
              <a:chExt cx="11207117" cy="1856832"/>
            </a:xfrm>
          </p:grpSpPr>
          <p:sp>
            <p:nvSpPr>
              <p:cNvPr id="9" name="사각형: 둥근 대각선 방향 모서리 8">
                <a:extLst>
                  <a:ext uri="{FF2B5EF4-FFF2-40B4-BE49-F238E27FC236}">
                    <a16:creationId xmlns:a16="http://schemas.microsoft.com/office/drawing/2014/main" id="{55CBB1AE-3C22-3219-0B2D-FC5B2F349BAF}"/>
                  </a:ext>
                </a:extLst>
              </p:cNvPr>
              <p:cNvSpPr/>
              <p:nvPr/>
            </p:nvSpPr>
            <p:spPr>
              <a:xfrm>
                <a:off x="492442" y="1799185"/>
                <a:ext cx="11207117" cy="1856832"/>
              </a:xfrm>
              <a:prstGeom prst="round2DiagRect">
                <a:avLst/>
              </a:prstGeom>
              <a:solidFill>
                <a:srgbClr val="ECE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C121986-4075-65CE-6D30-1B0434EC1589}"/>
                  </a:ext>
                </a:extLst>
              </p:cNvPr>
              <p:cNvSpPr/>
              <p:nvPr/>
            </p:nvSpPr>
            <p:spPr>
              <a:xfrm>
                <a:off x="635566" y="1871362"/>
                <a:ext cx="10920868" cy="171438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Tx/>
                  <a:buAutoNum type="arabicParenR"/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동대문구의 기존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24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시간 가동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AED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가 커버하지 못한 지역을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각 후보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point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의 수요에 기반하여 최적의 위치에 설치함 </a:t>
                </a:r>
              </a:p>
              <a:p>
                <a:pPr marL="457200" indent="-457200">
                  <a:lnSpc>
                    <a:spcPct val="150000"/>
                  </a:lnSpc>
                  <a:buFontTx/>
                  <a:buAutoNum type="arabicParenR"/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도보 노드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point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를 활용하여 기존 실내에 치우쳐져 있던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AED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에 대한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24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시 접근성을 향상시킴</a:t>
                </a:r>
              </a:p>
              <a:p>
                <a:pPr marL="457200" indent="-457200">
                  <a:lnSpc>
                    <a:spcPct val="150000"/>
                  </a:lnSpc>
                  <a:buFontTx/>
                  <a:buAutoNum type="arabicParenR"/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행정동마다 다른 성별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연령대별 심정지 위험 정도를 고려한 수요 예측 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457200" indent="-457200">
                  <a:lnSpc>
                    <a:spcPct val="150000"/>
                  </a:lnSpc>
                  <a:buFontTx/>
                  <a:buAutoNum type="arabicParenR"/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수요량 예측 시 기존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AED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개수 뿐만 아니라 면적까지 고려해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24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시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AED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사각지대를 최소화함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0E0BAE-CCCE-F77D-6FAF-BC3916F09B8C}"/>
                </a:ext>
              </a:extLst>
            </p:cNvPr>
            <p:cNvSpPr txBox="1"/>
            <p:nvPr/>
          </p:nvSpPr>
          <p:spPr>
            <a:xfrm>
              <a:off x="851453" y="1650445"/>
              <a:ext cx="9781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시사점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D5FAD9-1ED4-FCB4-C9AC-AFBF8E971695}"/>
              </a:ext>
            </a:extLst>
          </p:cNvPr>
          <p:cNvGrpSpPr/>
          <p:nvPr/>
        </p:nvGrpSpPr>
        <p:grpSpPr>
          <a:xfrm>
            <a:off x="468943" y="4159722"/>
            <a:ext cx="11207117" cy="1976161"/>
            <a:chOff x="468943" y="4108446"/>
            <a:chExt cx="11207117" cy="1976161"/>
          </a:xfrm>
        </p:grpSpPr>
        <p:sp>
          <p:nvSpPr>
            <p:cNvPr id="16" name="사각형: 잘린 대각선 방향 모서리 15">
              <a:extLst>
                <a:ext uri="{FF2B5EF4-FFF2-40B4-BE49-F238E27FC236}">
                  <a16:creationId xmlns:a16="http://schemas.microsoft.com/office/drawing/2014/main" id="{65CFE04C-B98F-98B2-1205-6C83AFBA0738}"/>
                </a:ext>
              </a:extLst>
            </p:cNvPr>
            <p:cNvSpPr/>
            <p:nvPr/>
          </p:nvSpPr>
          <p:spPr>
            <a:xfrm>
              <a:off x="647833" y="4119431"/>
              <a:ext cx="1409239" cy="1071814"/>
            </a:xfrm>
            <a:prstGeom prst="snip2DiagRect">
              <a:avLst/>
            </a:prstGeom>
            <a:solidFill>
              <a:srgbClr val="668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04B854C-8556-0C29-3ABF-912D533BB186}"/>
                </a:ext>
              </a:extLst>
            </p:cNvPr>
            <p:cNvGrpSpPr/>
            <p:nvPr/>
          </p:nvGrpSpPr>
          <p:grpSpPr>
            <a:xfrm>
              <a:off x="468943" y="4584537"/>
              <a:ext cx="11207117" cy="1500070"/>
              <a:chOff x="570570" y="4140317"/>
              <a:chExt cx="11207117" cy="1500070"/>
            </a:xfrm>
          </p:grpSpPr>
          <p:sp>
            <p:nvSpPr>
              <p:cNvPr id="8" name="사각형: 둥근 대각선 방향 모서리 7">
                <a:extLst>
                  <a:ext uri="{FF2B5EF4-FFF2-40B4-BE49-F238E27FC236}">
                    <a16:creationId xmlns:a16="http://schemas.microsoft.com/office/drawing/2014/main" id="{22134C66-F745-9FEC-F5E1-1E7D19435E49}"/>
                  </a:ext>
                </a:extLst>
              </p:cNvPr>
              <p:cNvSpPr/>
              <p:nvPr/>
            </p:nvSpPr>
            <p:spPr>
              <a:xfrm>
                <a:off x="570570" y="4140317"/>
                <a:ext cx="11207117" cy="1500070"/>
              </a:xfrm>
              <a:prstGeom prst="round2DiagRect">
                <a:avLst/>
              </a:prstGeom>
              <a:solidFill>
                <a:srgbClr val="ECE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82A5F82-0972-E2DE-3C02-69424729A256}"/>
                  </a:ext>
                </a:extLst>
              </p:cNvPr>
              <p:cNvSpPr/>
              <p:nvPr/>
            </p:nvSpPr>
            <p:spPr>
              <a:xfrm>
                <a:off x="727569" y="4239896"/>
                <a:ext cx="10893118" cy="129888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Tx/>
                  <a:buAutoNum type="arabicParenR"/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동대문구 내의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8,000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개가 넘는 도보 노드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point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에 하나하나 </a:t>
                </a:r>
                <a:r>
                  <a:rPr lang="ko-KR" altLang="en-US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매핑시킬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방법을 찾지 못함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b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</a:b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따라서 심정지 발생가능 인구를 추정하고 후보지 수요에 반영하는 정도가 행정동 단위로 한정됨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457200" indent="-457200">
                  <a:lnSpc>
                    <a:spcPct val="150000"/>
                  </a:lnSpc>
                  <a:buFontTx/>
                  <a:buAutoNum type="arabicParenR"/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실제 보행자가 많이 다니는 지역임에도 도보 노드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point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가 부족한 경우 정확한 수요량 예측 불가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A0F933-0052-AD25-0B5C-C146DEF41D8A}"/>
                </a:ext>
              </a:extLst>
            </p:cNvPr>
            <p:cNvSpPr txBox="1"/>
            <p:nvPr/>
          </p:nvSpPr>
          <p:spPr>
            <a:xfrm>
              <a:off x="851452" y="4108446"/>
              <a:ext cx="9781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한계점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2993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DE83FF-C71B-FA49-FC01-2A1F699ECD5E}"/>
              </a:ext>
            </a:extLst>
          </p:cNvPr>
          <p:cNvSpPr txBox="1"/>
          <p:nvPr/>
        </p:nvSpPr>
        <p:spPr>
          <a:xfrm>
            <a:off x="6163239" y="30657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5F0EDF-48E6-9E69-6496-C622799B57E5}"/>
              </a:ext>
            </a:extLst>
          </p:cNvPr>
          <p:cNvSpPr txBox="1"/>
          <p:nvPr/>
        </p:nvSpPr>
        <p:spPr>
          <a:xfrm>
            <a:off x="473772" y="237530"/>
            <a:ext cx="5554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* </a:t>
            </a:r>
            <a:r>
              <a:rPr lang="ko-KR" altLang="en-US" sz="2800" dirty="0"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활용 데이터 목록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0318B14-8BD0-025F-9470-FD40EA6DB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984823"/>
              </p:ext>
            </p:extLst>
          </p:nvPr>
        </p:nvGraphicFramePr>
        <p:xfrm>
          <a:off x="473772" y="1482062"/>
          <a:ext cx="11197770" cy="46821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39554">
                  <a:extLst>
                    <a:ext uri="{9D8B030D-6E8A-4147-A177-3AD203B41FA5}">
                      <a16:colId xmlns:a16="http://schemas.microsoft.com/office/drawing/2014/main" val="1650723490"/>
                    </a:ext>
                  </a:extLst>
                </a:gridCol>
                <a:gridCol w="2239554">
                  <a:extLst>
                    <a:ext uri="{9D8B030D-6E8A-4147-A177-3AD203B41FA5}">
                      <a16:colId xmlns:a16="http://schemas.microsoft.com/office/drawing/2014/main" val="1106416510"/>
                    </a:ext>
                  </a:extLst>
                </a:gridCol>
                <a:gridCol w="2239554">
                  <a:extLst>
                    <a:ext uri="{9D8B030D-6E8A-4147-A177-3AD203B41FA5}">
                      <a16:colId xmlns:a16="http://schemas.microsoft.com/office/drawing/2014/main" val="496590434"/>
                    </a:ext>
                  </a:extLst>
                </a:gridCol>
                <a:gridCol w="3323166">
                  <a:extLst>
                    <a:ext uri="{9D8B030D-6E8A-4147-A177-3AD203B41FA5}">
                      <a16:colId xmlns:a16="http://schemas.microsoft.com/office/drawing/2014/main" val="3270278988"/>
                    </a:ext>
                  </a:extLst>
                </a:gridCol>
                <a:gridCol w="1155942">
                  <a:extLst>
                    <a:ext uri="{9D8B030D-6E8A-4147-A177-3AD203B41FA5}">
                      <a16:colId xmlns:a16="http://schemas.microsoft.com/office/drawing/2014/main" val="1349653618"/>
                    </a:ext>
                  </a:extLst>
                </a:gridCol>
              </a:tblGrid>
              <a:tr h="425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링  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  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855791"/>
                  </a:ext>
                </a:extLst>
              </a:tr>
              <a:tr h="5320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seoul_boundary.pickle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동대문구 행정동 경계면 </a:t>
                      </a:r>
                      <a:r>
                        <a:rPr lang="ko-KR" altLang="en-US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폴리곤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국가공간정보포털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http://data.nsdi.go.kr/dataset/20171206ds00001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가공</a:t>
                      </a:r>
                      <a:b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기술서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502779"/>
                  </a:ext>
                </a:extLst>
              </a:tr>
              <a:tr h="1383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전체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발생건수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.csv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「</a:t>
                      </a:r>
                      <a:r>
                        <a:rPr lang="ko-KR" altLang="en-US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급성심장정지조사」의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 서울시의 성별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연령대별 급성 심정지 발생건수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국가통계포털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https://kosis.kr/statHtml/statHtml.do?orgId=177&amp;tblId=DT_117088N_08&amp;vw_cd=MT_OTITLE&amp;list_id=117_11788&amp;scrId=&amp;seqNo=&amp;lang_mode=ko&amp;obj_var_id=&amp;itm_id=&amp;conn_path=K2&amp;path=%252Fcommon%252Fmeta_onedepth.jsp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331259"/>
                  </a:ext>
                </a:extLst>
              </a:tr>
              <a:tr h="744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동대문구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동별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연령대별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인구수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.csv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동대문구 행정동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연령대에 따른 인구 데이터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스마트 치안 빅데이터 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https://www.bigdata-policing.kr/product/view?product_id=PRDT_82#review_content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가공</a:t>
                      </a:r>
                      <a:b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기술서 참고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6957546"/>
                  </a:ext>
                </a:extLst>
              </a:tr>
              <a:tr h="532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도보 네트워크 공간정보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.csv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서울시의 도보 네트워크의 노드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링크 데이터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https://www.data.go.kr/data/15098156/openapi.do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206834"/>
                  </a:ext>
                </a:extLst>
              </a:tr>
              <a:tr h="532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자동심장 </a:t>
                      </a:r>
                      <a:r>
                        <a:rPr lang="ko-KR" altLang="en-US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충격기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정보 조회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(AED)(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표준 데이터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).csv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내에 존재하는 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AED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위치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https://data.seoul.go.kr/dataList/OA-20327/S/1/datasetView.do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089986"/>
                  </a:ext>
                </a:extLst>
              </a:tr>
              <a:tr h="5320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AED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동대문구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_24.csv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동대문구의 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 가동 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AED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위치 데이터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https://data.seoul.go.kr/dataList/OA-20327/S/1/datasetView.do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가공</a:t>
                      </a:r>
                      <a:b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기술서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136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386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DE83FF-C71B-FA49-FC01-2A1F699ECD5E}"/>
              </a:ext>
            </a:extLst>
          </p:cNvPr>
          <p:cNvSpPr txBox="1"/>
          <p:nvPr/>
        </p:nvSpPr>
        <p:spPr>
          <a:xfrm>
            <a:off x="6163239" y="30657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5F0EDF-48E6-9E69-6496-C622799B57E5}"/>
              </a:ext>
            </a:extLst>
          </p:cNvPr>
          <p:cNvSpPr txBox="1"/>
          <p:nvPr/>
        </p:nvSpPr>
        <p:spPr>
          <a:xfrm>
            <a:off x="473772" y="237530"/>
            <a:ext cx="5554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* </a:t>
            </a:r>
            <a:r>
              <a:rPr lang="ko-KR" altLang="en-US" sz="2800" dirty="0"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참고 문헌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8F9AE-DB73-E33E-22E0-66E14F3D4B8B}"/>
              </a:ext>
            </a:extLst>
          </p:cNvPr>
          <p:cNvSpPr txBox="1"/>
          <p:nvPr/>
        </p:nvSpPr>
        <p:spPr>
          <a:xfrm>
            <a:off x="461926" y="2199155"/>
            <a:ext cx="11450911" cy="283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w"/>
            </a:pPr>
            <a:r>
              <a:rPr lang="ko-KR" altLang="en-US" sz="12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현성열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장재호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김진주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양혁준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 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김우진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(2012). 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병원 전 심정지 환자를 대상으로 한 </a:t>
            </a:r>
            <a:r>
              <a:rPr lang="ko-KR" altLang="en-US" sz="12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제세동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횟수와 생존율 및 신경학적 예후와의 연관성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Acute and Critical Care, 27(4), 263-268.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w"/>
            </a:pPr>
            <a:r>
              <a:rPr lang="ko-KR" altLang="en-US" sz="12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김감영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(2021). 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최적화 모형을 이용한 자동심장충격기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(AED)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커버리지 평가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강남구를 사례로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한국지리학회지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10(1), 153-166.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 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백승렬 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 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김준현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(2020). 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대구시 자동심장충격기 공간분포 특성에 따른 공공 거점후보지 선정 연구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한국측량학회지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38(6), 599-610.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w"/>
            </a:pP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Kwon, </a:t>
            </a:r>
            <a:r>
              <a:rPr lang="en-US" altLang="ko-KR" sz="1200" b="0" i="0" dirty="0" err="1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Pil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Lee, Young Min, Yu, Ki Yun, &amp; Lee, Won </a:t>
            </a:r>
            <a:r>
              <a:rPr lang="en-US" altLang="ko-KR" sz="1200" b="0" i="0" dirty="0" err="1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Hee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(2016). A Study of Optimal Location and Allocation to Improve Accessibility of Automated External Defibrillator. </a:t>
            </a:r>
            <a:r>
              <a:rPr lang="en-US" altLang="ko-KR" sz="1200" b="0" i="1" dirty="0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Journal of the Korean Society of Surveying, Geodesy, Photogrammetry and Cartography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 </a:t>
            </a:r>
            <a:r>
              <a:rPr lang="en-US" altLang="ko-KR" sz="1200" b="0" i="1" dirty="0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34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(3), 263–271.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w"/>
            </a:pP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광주소방 안전본부 겨울철 심정지 환자 발생 분석 결과보고</a:t>
            </a:r>
            <a:endParaRPr lang="en-US" altLang="ko-KR" sz="12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w"/>
            </a:pP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2006~2019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급성심장정지조사 통계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보건복지부</a:t>
            </a:r>
            <a:endParaRPr lang="en-US" altLang="ko-KR" sz="12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w"/>
            </a:pP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「 자동심장충격기의 배신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꼭 필요한 새벽에 못 쓴다 」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https://shindonga.donga.com/3/all/13/2106307/1</a:t>
            </a:r>
            <a:endParaRPr lang="en-US" altLang="ko-KR" sz="12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w"/>
            </a:pPr>
            <a:r>
              <a:rPr lang="en-US" altLang="ko-KR" sz="1200" b="0" i="0" dirty="0" err="1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Lucm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smart </a:t>
            </a:r>
            <a:r>
              <a:rPr lang="en-US" altLang="ko-KR" sz="1200" b="0" i="0" dirty="0" err="1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aed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( 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http://lucm.co.kr/smart-aed/ 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w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AED icon made by </a:t>
            </a:r>
            <a:r>
              <a:rPr lang="en-US" altLang="ko-KR" sz="1200" b="0" dirty="0" err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kanyanee-watanajitkasem</a:t>
            </a:r>
            <a:r>
              <a:rPr lang="en-US" altLang="ko-KR" sz="1200" b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b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https://www.flaticon.com/kr/authors/kanyanee-watanajitkasem</a:t>
            </a:r>
          </a:p>
        </p:txBody>
      </p:sp>
    </p:spTree>
    <p:extLst>
      <p:ext uri="{BB962C8B-B14F-4D97-AF65-F5344CB8AC3E}">
        <p14:creationId xmlns:p14="http://schemas.microsoft.com/office/powerpoint/2010/main" val="899219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AE6ACC-B66F-C997-21F4-FE6371A66FFC}"/>
              </a:ext>
            </a:extLst>
          </p:cNvPr>
          <p:cNvSpPr txBox="1"/>
          <p:nvPr/>
        </p:nvSpPr>
        <p:spPr>
          <a:xfrm>
            <a:off x="4190778" y="2875002"/>
            <a:ext cx="67693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rgbClr val="6689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연구 소개 및 </a:t>
            </a:r>
            <a:r>
              <a:rPr lang="en-US" altLang="ko-KR" sz="6600" b="1" dirty="0">
                <a:solidFill>
                  <a:srgbClr val="6689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</a:t>
            </a:r>
            <a:endParaRPr lang="ko-KR" altLang="en-US" sz="6600" b="1" dirty="0">
              <a:solidFill>
                <a:srgbClr val="6689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92D5D-4EA3-F342-EF65-F65286DF8A36}"/>
              </a:ext>
            </a:extLst>
          </p:cNvPr>
          <p:cNvSpPr txBox="1"/>
          <p:nvPr/>
        </p:nvSpPr>
        <p:spPr>
          <a:xfrm>
            <a:off x="1828578" y="2875002"/>
            <a:ext cx="1257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sz="66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396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435FEFB-29B1-8F3C-18A5-05A4748BBDBF}"/>
              </a:ext>
            </a:extLst>
          </p:cNvPr>
          <p:cNvSpPr txBox="1"/>
          <p:nvPr/>
        </p:nvSpPr>
        <p:spPr>
          <a:xfrm>
            <a:off x="473772" y="237530"/>
            <a:ext cx="54378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1.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연구소개 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–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분석 배경 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①</a:t>
            </a:r>
            <a:endParaRPr lang="ko-KR" altLang="en-US" sz="28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98E5B-4EE7-B613-16CA-638A83ED1410}"/>
              </a:ext>
            </a:extLst>
          </p:cNvPr>
          <p:cNvSpPr txBox="1"/>
          <p:nvPr/>
        </p:nvSpPr>
        <p:spPr>
          <a:xfrm>
            <a:off x="6762740" y="306576"/>
            <a:ext cx="179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연구 소개 및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AC8833-66B6-F9DF-1BD8-6D6F2787FC0B}"/>
              </a:ext>
            </a:extLst>
          </p:cNvPr>
          <p:cNvSpPr txBox="1"/>
          <p:nvPr/>
        </p:nvSpPr>
        <p:spPr>
          <a:xfrm>
            <a:off x="6163239" y="30657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59B94D-F33F-96C2-6E61-78928B29CA12}"/>
              </a:ext>
            </a:extLst>
          </p:cNvPr>
          <p:cNvSpPr txBox="1"/>
          <p:nvPr/>
        </p:nvSpPr>
        <p:spPr>
          <a:xfrm>
            <a:off x="6267250" y="6101467"/>
            <a:ext cx="575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i="0" dirty="0">
                <a:solidFill>
                  <a:srgbClr val="333333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2006~2019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급성심장정지조사 통계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보건복지부</a:t>
            </a:r>
            <a:endParaRPr lang="en-US" altLang="ko-KR" sz="1200" b="0" i="0" dirty="0">
              <a:solidFill>
                <a:srgbClr val="333333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2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현성열</a:t>
            </a: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장재호</a:t>
            </a: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김진주</a:t>
            </a: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양혁준</a:t>
            </a: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and </a:t>
            </a: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김우진</a:t>
            </a: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(2012). </a:t>
            </a: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병원 전 심정지 환자를 대상으로 한 </a:t>
            </a:r>
            <a:r>
              <a:rPr lang="ko-KR" altLang="en-US" sz="12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제세동</a:t>
            </a: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횟수와 생존율 및 신경학적 예후와의 연관성</a:t>
            </a: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Acute and Critical Care, 27(4), 263-268.</a:t>
            </a:r>
            <a:endParaRPr lang="ko-KR" altLang="en-US" sz="1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9E7D25-F1D1-78EF-25C7-A6CB1EB4CAEE}"/>
              </a:ext>
            </a:extLst>
          </p:cNvPr>
          <p:cNvSpPr/>
          <p:nvPr/>
        </p:nvSpPr>
        <p:spPr>
          <a:xfrm>
            <a:off x="868047" y="5253064"/>
            <a:ext cx="4946668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국내 심정지 환자는 꾸준히 증가세를 보이고 있음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C8B377-2421-0DBE-F1B6-6B6DAB406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66" y="2235170"/>
            <a:ext cx="4397891" cy="28233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CAAE691-FCC8-C228-724B-1A44DBE34DFD}"/>
              </a:ext>
            </a:extLst>
          </p:cNvPr>
          <p:cNvSpPr/>
          <p:nvPr/>
        </p:nvSpPr>
        <p:spPr>
          <a:xfrm>
            <a:off x="6424520" y="5269198"/>
            <a:ext cx="5437867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AED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심정지 환자의 생존율을 높일 수 있음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95555C3-E6AE-1213-C137-BDB9C2421501}"/>
              </a:ext>
            </a:extLst>
          </p:cNvPr>
          <p:cNvGrpSpPr/>
          <p:nvPr/>
        </p:nvGrpSpPr>
        <p:grpSpPr>
          <a:xfrm>
            <a:off x="6595944" y="2126367"/>
            <a:ext cx="5070301" cy="2716541"/>
            <a:chOff x="6951233" y="2415171"/>
            <a:chExt cx="5070301" cy="271654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9CCAD3-13A0-FC20-4624-3E7C9E4199D2}"/>
                </a:ext>
              </a:extLst>
            </p:cNvPr>
            <p:cNvGrpSpPr/>
            <p:nvPr/>
          </p:nvGrpSpPr>
          <p:grpSpPr>
            <a:xfrm>
              <a:off x="7131006" y="2415171"/>
              <a:ext cx="4707772" cy="2271159"/>
              <a:chOff x="7131006" y="2415171"/>
              <a:chExt cx="4707772" cy="2271159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4CFAA85-7182-90ED-7D01-3540DAF53797}"/>
                  </a:ext>
                </a:extLst>
              </p:cNvPr>
              <p:cNvSpPr/>
              <p:nvPr/>
            </p:nvSpPr>
            <p:spPr>
              <a:xfrm>
                <a:off x="7131006" y="4013708"/>
                <a:ext cx="589444" cy="589444"/>
              </a:xfrm>
              <a:prstGeom prst="ellipse">
                <a:avLst/>
              </a:prstGeom>
              <a:solidFill>
                <a:srgbClr val="ECE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986C48F-A6E3-CF7B-6672-869178F4819D}"/>
                  </a:ext>
                </a:extLst>
              </p:cNvPr>
              <p:cNvSpPr/>
              <p:nvPr/>
            </p:nvSpPr>
            <p:spPr>
              <a:xfrm>
                <a:off x="8059051" y="3433186"/>
                <a:ext cx="1169966" cy="1169966"/>
              </a:xfrm>
              <a:prstGeom prst="ellipse">
                <a:avLst/>
              </a:prstGeom>
              <a:solidFill>
                <a:srgbClr val="85A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C4E5B626-9265-963C-0F8D-F165A7D669A0}"/>
                  </a:ext>
                </a:extLst>
              </p:cNvPr>
              <p:cNvSpPr/>
              <p:nvPr/>
            </p:nvSpPr>
            <p:spPr>
              <a:xfrm>
                <a:off x="9567619" y="2415171"/>
                <a:ext cx="2271159" cy="2271159"/>
              </a:xfrm>
              <a:prstGeom prst="ellipse">
                <a:avLst/>
              </a:prstGeom>
              <a:solidFill>
                <a:srgbClr val="668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2C84E4B-6107-1A6F-8B9E-229E93B540C2}"/>
                </a:ext>
              </a:extLst>
            </p:cNvPr>
            <p:cNvSpPr/>
            <p:nvPr/>
          </p:nvSpPr>
          <p:spPr>
            <a:xfrm>
              <a:off x="9907906" y="4793158"/>
              <a:ext cx="1590586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AED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시행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6C06E73-3D5D-6171-1AC0-2911BAE873A1}"/>
                </a:ext>
              </a:extLst>
            </p:cNvPr>
            <p:cNvSpPr/>
            <p:nvPr/>
          </p:nvSpPr>
          <p:spPr>
            <a:xfrm>
              <a:off x="7848740" y="4793158"/>
              <a:ext cx="1590587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심폐소생술 시행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507964F-3603-DB2C-9870-C1A28FA76103}"/>
                </a:ext>
              </a:extLst>
            </p:cNvPr>
            <p:cNvSpPr/>
            <p:nvPr/>
          </p:nvSpPr>
          <p:spPr>
            <a:xfrm>
              <a:off x="6994800" y="4793158"/>
              <a:ext cx="861856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無조취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BFE6FC-FB91-1E93-997B-F74AC076DAF9}"/>
                </a:ext>
              </a:extLst>
            </p:cNvPr>
            <p:cNvSpPr/>
            <p:nvPr/>
          </p:nvSpPr>
          <p:spPr>
            <a:xfrm>
              <a:off x="9384861" y="3008054"/>
              <a:ext cx="2636673" cy="110799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39.2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%</a:t>
              </a:r>
              <a:endParaRPr lang="en-US" altLang="ko-KR" sz="6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04417BF-745C-9437-00EE-E8DAD447E198}"/>
                </a:ext>
              </a:extLst>
            </p:cNvPr>
            <p:cNvSpPr/>
            <p:nvPr/>
          </p:nvSpPr>
          <p:spPr>
            <a:xfrm>
              <a:off x="8033712" y="3723655"/>
              <a:ext cx="1273227" cy="58477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11.9</a:t>
              </a:r>
              <a:r>
                <a:rPr lang="en-US" altLang="ko-KR" sz="1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%</a:t>
              </a:r>
              <a:endParaRPr lang="en-US" altLang="ko-KR" sz="3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9950980-54EF-EE43-543C-B688A58E44F9}"/>
                </a:ext>
              </a:extLst>
            </p:cNvPr>
            <p:cNvSpPr/>
            <p:nvPr/>
          </p:nvSpPr>
          <p:spPr>
            <a:xfrm>
              <a:off x="6951233" y="4126576"/>
              <a:ext cx="1003739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7.5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%</a:t>
              </a:r>
              <a:endPara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C23E91B-7D4D-A279-ADAE-1A1C5756D0F9}"/>
              </a:ext>
            </a:extLst>
          </p:cNvPr>
          <p:cNvSpPr/>
          <p:nvPr/>
        </p:nvSpPr>
        <p:spPr>
          <a:xfrm>
            <a:off x="616337" y="1872600"/>
            <a:ext cx="5450089" cy="3975100"/>
          </a:xfrm>
          <a:prstGeom prst="roundRect">
            <a:avLst/>
          </a:prstGeom>
          <a:noFill/>
          <a:ln w="19050">
            <a:solidFill>
              <a:srgbClr val="668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4A5B9DB-A416-6DE3-E7DE-244FC3B0E1BC}"/>
              </a:ext>
            </a:extLst>
          </p:cNvPr>
          <p:cNvSpPr/>
          <p:nvPr/>
        </p:nvSpPr>
        <p:spPr>
          <a:xfrm>
            <a:off x="6267250" y="1872600"/>
            <a:ext cx="5450089" cy="3975100"/>
          </a:xfrm>
          <a:prstGeom prst="roundRect">
            <a:avLst/>
          </a:prstGeom>
          <a:noFill/>
          <a:ln w="19050">
            <a:solidFill>
              <a:srgbClr val="668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36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F000A59-2289-6481-BB15-87BA94275359}"/>
              </a:ext>
            </a:extLst>
          </p:cNvPr>
          <p:cNvGrpSpPr/>
          <p:nvPr/>
        </p:nvGrpSpPr>
        <p:grpSpPr>
          <a:xfrm>
            <a:off x="3330923" y="3311071"/>
            <a:ext cx="6032500" cy="2785762"/>
            <a:chOff x="407547" y="3626791"/>
            <a:chExt cx="6032500" cy="27857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FD4B6A3-D3C7-A7D8-1B36-B11EA70F1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8806"/>
            <a:stretch/>
          </p:blipFill>
          <p:spPr>
            <a:xfrm>
              <a:off x="407547" y="3676147"/>
              <a:ext cx="5664631" cy="242862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8C9E32-09C6-3357-3229-1B2EAA38A30B}"/>
                </a:ext>
              </a:extLst>
            </p:cNvPr>
            <p:cNvSpPr txBox="1"/>
            <p:nvPr/>
          </p:nvSpPr>
          <p:spPr>
            <a:xfrm>
              <a:off x="869733" y="6104776"/>
              <a:ext cx="55703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출처 </a:t>
              </a:r>
              <a:r>
                <a:rPr lang="en-US" altLang="ko-KR" sz="14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: </a:t>
              </a:r>
              <a:r>
                <a:rPr lang="ko-KR" altLang="en-US" sz="14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광주소방 안전본부 겨울철 심정지 환자 발생 분석 결과보고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63AD07-22F0-5196-2209-9DB1F4E36902}"/>
                </a:ext>
              </a:extLst>
            </p:cNvPr>
            <p:cNvSpPr txBox="1"/>
            <p:nvPr/>
          </p:nvSpPr>
          <p:spPr>
            <a:xfrm>
              <a:off x="1792508" y="3626791"/>
              <a:ext cx="266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시각대별 심정지 신고 빈도 </a:t>
              </a:r>
            </a:p>
          </p:txBody>
        </p:sp>
      </p:grpSp>
      <p:sp>
        <p:nvSpPr>
          <p:cNvPr id="5" name="사각형: 둥근 모서리 16">
            <a:extLst>
              <a:ext uri="{FF2B5EF4-FFF2-40B4-BE49-F238E27FC236}">
                <a16:creationId xmlns:a16="http://schemas.microsoft.com/office/drawing/2014/main" id="{4317412B-07F1-21A2-CEE3-F693DE0F4D1E}"/>
              </a:ext>
            </a:extLst>
          </p:cNvPr>
          <p:cNvSpPr/>
          <p:nvPr/>
        </p:nvSpPr>
        <p:spPr>
          <a:xfrm>
            <a:off x="688580" y="1103907"/>
            <a:ext cx="7181285" cy="470364"/>
          </a:xfrm>
          <a:prstGeom prst="roundRect">
            <a:avLst>
              <a:gd name="adj" fmla="val 50000"/>
            </a:avLst>
          </a:prstGeom>
          <a:solidFill>
            <a:srgbClr val="ECEBFB"/>
          </a:solidFill>
          <a:ln>
            <a:noFill/>
          </a:ln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628650"/>
            <a:endParaRPr lang="ko-KR" altLang="en-US" sz="1200" b="1" dirty="0">
              <a:solidFill>
                <a:srgbClr val="44546A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35FEFB-29B1-8F3C-18A5-05A4748BBDBF}"/>
              </a:ext>
            </a:extLst>
          </p:cNvPr>
          <p:cNvSpPr txBox="1"/>
          <p:nvPr/>
        </p:nvSpPr>
        <p:spPr>
          <a:xfrm>
            <a:off x="473772" y="237530"/>
            <a:ext cx="54378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1.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연구소개 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–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분석 배경 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②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8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98E5B-4EE7-B613-16CA-638A83ED1410}"/>
              </a:ext>
            </a:extLst>
          </p:cNvPr>
          <p:cNvSpPr txBox="1"/>
          <p:nvPr/>
        </p:nvSpPr>
        <p:spPr>
          <a:xfrm>
            <a:off x="6762740" y="306576"/>
            <a:ext cx="179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연구 소개 및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AC8833-66B6-F9DF-1BD8-6D6F2787FC0B}"/>
              </a:ext>
            </a:extLst>
          </p:cNvPr>
          <p:cNvSpPr txBox="1"/>
          <p:nvPr/>
        </p:nvSpPr>
        <p:spPr>
          <a:xfrm>
            <a:off x="6163239" y="30657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9AA5D2-EF75-53E5-63AE-CE8DC2D96C0A}"/>
              </a:ext>
            </a:extLst>
          </p:cNvPr>
          <p:cNvSpPr/>
          <p:nvPr/>
        </p:nvSpPr>
        <p:spPr>
          <a:xfrm>
            <a:off x="732005" y="1115002"/>
            <a:ext cx="4539837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심정지는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24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 발생 가능하다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E88515F7-4F13-F4A6-2672-4A0D26D986FD}"/>
              </a:ext>
            </a:extLst>
          </p:cNvPr>
          <p:cNvSpPr/>
          <p:nvPr/>
        </p:nvSpPr>
        <p:spPr>
          <a:xfrm>
            <a:off x="3111500" y="3164080"/>
            <a:ext cx="6032500" cy="3191470"/>
          </a:xfrm>
          <a:prstGeom prst="snip2DiagRect">
            <a:avLst/>
          </a:prstGeom>
          <a:solidFill>
            <a:srgbClr val="6689FF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E37410-70B4-5533-4AA0-CF3B90CA204A}"/>
              </a:ext>
            </a:extLst>
          </p:cNvPr>
          <p:cNvSpPr txBox="1"/>
          <p:nvPr/>
        </p:nvSpPr>
        <p:spPr>
          <a:xfrm>
            <a:off x="918177" y="1887990"/>
            <a:ext cx="9986924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광주소방 안전본부의 보고에 따르면 심정지 발생은 시간에 무관하게 발생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-05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시의 심정지 발생 신고 빈도가 낮은 것은 수면으로 인한 신고불가로 추정 가능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07~09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시의 신고율이 가장 높은 것을 통해 파악할 수 있음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212174-46AC-29DE-B0AB-5746C0F9D6CC}"/>
              </a:ext>
            </a:extLst>
          </p:cNvPr>
          <p:cNvSpPr txBox="1"/>
          <p:nvPr/>
        </p:nvSpPr>
        <p:spPr>
          <a:xfrm>
            <a:off x="8219967" y="6438562"/>
            <a:ext cx="388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광주소방 안전본부 겨울철 심정지 환자 발생 분석 결과보고</a:t>
            </a:r>
          </a:p>
        </p:txBody>
      </p:sp>
    </p:spTree>
    <p:extLst>
      <p:ext uri="{BB962C8B-B14F-4D97-AF65-F5344CB8AC3E}">
        <p14:creationId xmlns:p14="http://schemas.microsoft.com/office/powerpoint/2010/main" val="2136574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9DC354E8-CB02-70AC-0F38-31475765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128" y="1738714"/>
            <a:ext cx="3404671" cy="3189185"/>
          </a:xfrm>
          <a:prstGeom prst="rect">
            <a:avLst/>
          </a:prstGeom>
        </p:spPr>
      </p:pic>
      <p:sp>
        <p:nvSpPr>
          <p:cNvPr id="45" name="사각형: 둥근 대각선 방향 모서리 44">
            <a:extLst>
              <a:ext uri="{FF2B5EF4-FFF2-40B4-BE49-F238E27FC236}">
                <a16:creationId xmlns:a16="http://schemas.microsoft.com/office/drawing/2014/main" id="{FEFF8E63-3F71-D68D-7F35-617AAD31C06F}"/>
              </a:ext>
            </a:extLst>
          </p:cNvPr>
          <p:cNvSpPr/>
          <p:nvPr/>
        </p:nvSpPr>
        <p:spPr>
          <a:xfrm rot="16200000">
            <a:off x="6376032" y="1296473"/>
            <a:ext cx="4769599" cy="5021673"/>
          </a:xfrm>
          <a:prstGeom prst="round2DiagRect">
            <a:avLst/>
          </a:prstGeom>
          <a:noFill/>
          <a:ln w="28575">
            <a:solidFill>
              <a:srgbClr val="A3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35FEFB-29B1-8F3C-18A5-05A4748BBDBF}"/>
              </a:ext>
            </a:extLst>
          </p:cNvPr>
          <p:cNvSpPr txBox="1"/>
          <p:nvPr/>
        </p:nvSpPr>
        <p:spPr>
          <a:xfrm>
            <a:off x="473772" y="237530"/>
            <a:ext cx="54378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1.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연구소개 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–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분석 배경 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③</a:t>
            </a:r>
            <a:endParaRPr lang="ko-KR" altLang="en-US" sz="28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98E5B-4EE7-B613-16CA-638A83ED1410}"/>
              </a:ext>
            </a:extLst>
          </p:cNvPr>
          <p:cNvSpPr txBox="1"/>
          <p:nvPr/>
        </p:nvSpPr>
        <p:spPr>
          <a:xfrm>
            <a:off x="6762740" y="306576"/>
            <a:ext cx="179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연구 소개 및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AC8833-66B6-F9DF-1BD8-6D6F2787FC0B}"/>
              </a:ext>
            </a:extLst>
          </p:cNvPr>
          <p:cNvSpPr txBox="1"/>
          <p:nvPr/>
        </p:nvSpPr>
        <p:spPr>
          <a:xfrm>
            <a:off x="6163239" y="30657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9AA5D2-EF75-53E5-63AE-CE8DC2D96C0A}"/>
              </a:ext>
            </a:extLst>
          </p:cNvPr>
          <p:cNvSpPr/>
          <p:nvPr/>
        </p:nvSpPr>
        <p:spPr>
          <a:xfrm>
            <a:off x="1105842" y="5484224"/>
            <a:ext cx="4300467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기존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AED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대부분 건물 내부에 있고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24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 접근 가능하지 않다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DD2676E-528C-4F41-3002-F8EB5B643249}"/>
              </a:ext>
            </a:extLst>
          </p:cNvPr>
          <p:cNvGrpSpPr/>
          <p:nvPr/>
        </p:nvGrpSpPr>
        <p:grpSpPr>
          <a:xfrm>
            <a:off x="1105842" y="1422514"/>
            <a:ext cx="4300467" cy="3940039"/>
            <a:chOff x="6255409" y="1281553"/>
            <a:chExt cx="4300467" cy="429669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34F955F-A459-3CA4-7271-BA79947B0CFF}"/>
                </a:ext>
              </a:extLst>
            </p:cNvPr>
            <p:cNvGrpSpPr/>
            <p:nvPr/>
          </p:nvGrpSpPr>
          <p:grpSpPr>
            <a:xfrm>
              <a:off x="6358349" y="1564821"/>
              <a:ext cx="4158140" cy="3774370"/>
              <a:chOff x="5726280" y="1340742"/>
              <a:chExt cx="4158140" cy="377437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752B9A-9BCA-B883-ED84-27D6CD5269F6}"/>
                  </a:ext>
                </a:extLst>
              </p:cNvPr>
              <p:cNvSpPr txBox="1"/>
              <p:nvPr/>
            </p:nvSpPr>
            <p:spPr>
              <a:xfrm>
                <a:off x="6529627" y="4880166"/>
                <a:ext cx="2551446" cy="234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800" dirty="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https://shindonga.donga.com/3/all/13/2106307/1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73F6DA-83D2-2B15-C38A-85640B9E279A}"/>
                  </a:ext>
                </a:extLst>
              </p:cNvPr>
              <p:cNvSpPr txBox="1"/>
              <p:nvPr/>
            </p:nvSpPr>
            <p:spPr>
              <a:xfrm>
                <a:off x="6052316" y="1340742"/>
                <a:ext cx="3506069" cy="302073"/>
              </a:xfrm>
              <a:prstGeom prst="rect">
                <a:avLst/>
              </a:prstGeom>
              <a:solidFill>
                <a:srgbClr val="ECEBFB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「 </a:t>
                </a:r>
                <a:r>
                  <a:rPr lang="ko-KR" altLang="en-US" sz="1200" b="0" i="0" dirty="0">
                    <a:solidFill>
                      <a:srgbClr val="333333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자동심장충격기의 배신</a:t>
                </a:r>
                <a:r>
                  <a:rPr lang="en-US" altLang="ko-KR" sz="1200" b="0" i="0" dirty="0">
                    <a:solidFill>
                      <a:srgbClr val="333333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…</a:t>
                </a:r>
                <a:r>
                  <a:rPr lang="ko-KR" altLang="en-US" sz="1200" b="0" i="0" dirty="0">
                    <a:solidFill>
                      <a:srgbClr val="333333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꼭 필요한 새벽에 못 쓴다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」</a:t>
                </a:r>
                <a:endParaRPr lang="ko-KR" altLang="en-US" sz="1200" b="0" i="0" dirty="0">
                  <a:solidFill>
                    <a:srgbClr val="333333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A946E6AD-0452-0B83-0851-473133C516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6280" y="1835673"/>
                <a:ext cx="4158140" cy="2910131"/>
              </a:xfrm>
              <a:prstGeom prst="rect">
                <a:avLst/>
              </a:prstGeom>
            </p:spPr>
          </p:pic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525FFBD-5CF6-E673-71C3-21F555D61BB3}"/>
                </a:ext>
              </a:extLst>
            </p:cNvPr>
            <p:cNvSpPr/>
            <p:nvPr/>
          </p:nvSpPr>
          <p:spPr>
            <a:xfrm>
              <a:off x="6255409" y="1281553"/>
              <a:ext cx="4300467" cy="4296691"/>
            </a:xfrm>
            <a:prstGeom prst="rect">
              <a:avLst/>
            </a:prstGeom>
            <a:noFill/>
            <a:ln w="635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F02678D-FD37-6310-196C-7BC153641C82}"/>
              </a:ext>
            </a:extLst>
          </p:cNvPr>
          <p:cNvSpPr/>
          <p:nvPr/>
        </p:nvSpPr>
        <p:spPr>
          <a:xfrm>
            <a:off x="6585426" y="5484224"/>
            <a:ext cx="4500732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환경에 취약해 실외에 설치되지 못했던 단점을 극복한 스마트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AED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존재함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0453F-30C8-453D-4FD3-11368D82F242}"/>
              </a:ext>
            </a:extLst>
          </p:cNvPr>
          <p:cNvSpPr txBox="1"/>
          <p:nvPr/>
        </p:nvSpPr>
        <p:spPr>
          <a:xfrm>
            <a:off x="8377896" y="6424763"/>
            <a:ext cx="36118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Lucm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smart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aed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(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http://lucm.co.kr/smart-aed/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6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435FEFB-29B1-8F3C-18A5-05A4748BBDBF}"/>
              </a:ext>
            </a:extLst>
          </p:cNvPr>
          <p:cNvSpPr txBox="1"/>
          <p:nvPr/>
        </p:nvSpPr>
        <p:spPr>
          <a:xfrm>
            <a:off x="473772" y="237530"/>
            <a:ext cx="54378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 i="0" dirty="0">
                <a:solidFill>
                  <a:srgbClr val="000000"/>
                </a:solidFill>
                <a:effectLst/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1.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연구소개 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–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분석 목표</a:t>
            </a:r>
            <a:endParaRPr lang="ko-KR" altLang="en-US" sz="28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98E5B-4EE7-B613-16CA-638A83ED1410}"/>
              </a:ext>
            </a:extLst>
          </p:cNvPr>
          <p:cNvSpPr txBox="1"/>
          <p:nvPr/>
        </p:nvSpPr>
        <p:spPr>
          <a:xfrm>
            <a:off x="6762740" y="306576"/>
            <a:ext cx="179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연구 소개 및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AC8833-66B6-F9DF-1BD8-6D6F2787FC0B}"/>
              </a:ext>
            </a:extLst>
          </p:cNvPr>
          <p:cNvSpPr txBox="1"/>
          <p:nvPr/>
        </p:nvSpPr>
        <p:spPr>
          <a:xfrm>
            <a:off x="6163239" y="30657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90D0A71-237E-1C5A-7208-33E7AEEFB4A8}"/>
              </a:ext>
            </a:extLst>
          </p:cNvPr>
          <p:cNvGrpSpPr/>
          <p:nvPr/>
        </p:nvGrpSpPr>
        <p:grpSpPr>
          <a:xfrm>
            <a:off x="1018149" y="1852389"/>
            <a:ext cx="10155703" cy="3994847"/>
            <a:chOff x="824471" y="1681469"/>
            <a:chExt cx="10155703" cy="3994847"/>
          </a:xfrm>
        </p:grpSpPr>
        <p:sp>
          <p:nvSpPr>
            <p:cNvPr id="10" name="사각형: 둥근 모서리 16">
              <a:extLst>
                <a:ext uri="{FF2B5EF4-FFF2-40B4-BE49-F238E27FC236}">
                  <a16:creationId xmlns:a16="http://schemas.microsoft.com/office/drawing/2014/main" id="{105B6B12-3A8D-88BB-4218-6891D46F53DF}"/>
                </a:ext>
              </a:extLst>
            </p:cNvPr>
            <p:cNvSpPr/>
            <p:nvPr/>
          </p:nvSpPr>
          <p:spPr>
            <a:xfrm>
              <a:off x="824471" y="4466525"/>
              <a:ext cx="10137070" cy="1209791"/>
            </a:xfrm>
            <a:prstGeom prst="roundRect">
              <a:avLst>
                <a:gd name="adj" fmla="val 50000"/>
              </a:avLst>
            </a:prstGeom>
            <a:solidFill>
              <a:srgbClr val="668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628650"/>
              <a:endParaRPr lang="ko-KR" altLang="en-US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8" name="사각형: 둥근 모서리 16">
              <a:extLst>
                <a:ext uri="{FF2B5EF4-FFF2-40B4-BE49-F238E27FC236}">
                  <a16:creationId xmlns:a16="http://schemas.microsoft.com/office/drawing/2014/main" id="{052ECCFB-16CE-8824-C301-AC4F038CADCB}"/>
                </a:ext>
              </a:extLst>
            </p:cNvPr>
            <p:cNvSpPr/>
            <p:nvPr/>
          </p:nvSpPr>
          <p:spPr>
            <a:xfrm>
              <a:off x="843104" y="3073997"/>
              <a:ext cx="10137070" cy="1209791"/>
            </a:xfrm>
            <a:prstGeom prst="roundRect">
              <a:avLst>
                <a:gd name="adj" fmla="val 50000"/>
              </a:avLst>
            </a:prstGeom>
            <a:solidFill>
              <a:srgbClr val="668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628650"/>
              <a:endParaRPr lang="ko-KR" altLang="en-US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9" name="사각형: 둥근 모서리 17">
              <a:extLst>
                <a:ext uri="{FF2B5EF4-FFF2-40B4-BE49-F238E27FC236}">
                  <a16:creationId xmlns:a16="http://schemas.microsoft.com/office/drawing/2014/main" id="{2FC0F082-7660-8BEA-D196-91B5A72EA1CD}"/>
                </a:ext>
              </a:extLst>
            </p:cNvPr>
            <p:cNvSpPr/>
            <p:nvPr/>
          </p:nvSpPr>
          <p:spPr>
            <a:xfrm>
              <a:off x="1087791" y="3238419"/>
              <a:ext cx="1324867" cy="880946"/>
            </a:xfrm>
            <a:prstGeom prst="roundRect">
              <a:avLst>
                <a:gd name="adj" fmla="val 50000"/>
              </a:avLst>
            </a:prstGeom>
            <a:solidFill>
              <a:srgbClr val="ECEBFB"/>
            </a:solidFill>
            <a:ln>
              <a:noFill/>
            </a:ln>
            <a:effectLst>
              <a:outerShdw blurRad="139700" dist="38100" dir="2700000" algn="tl" rotWithShape="0">
                <a:srgbClr val="6689FF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C011D01-F88C-FB8B-F882-8C2D213F9E71}"/>
                </a:ext>
              </a:extLst>
            </p:cNvPr>
            <p:cNvSpPr/>
            <p:nvPr/>
          </p:nvSpPr>
          <p:spPr>
            <a:xfrm>
              <a:off x="2730425" y="3448060"/>
              <a:ext cx="8179840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실내가 아닌 보행자 기준의 새로운 실외 스마트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AED 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최적위치 선정</a:t>
              </a:r>
              <a:endPara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257FEAD-0A98-0C41-B420-6006436B1CFA}"/>
                </a:ext>
              </a:extLst>
            </p:cNvPr>
            <p:cNvSpPr/>
            <p:nvPr/>
          </p:nvSpPr>
          <p:spPr>
            <a:xfrm>
              <a:off x="3298462" y="4840588"/>
              <a:ext cx="6928556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시민들이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24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시간 접근 가능한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AED 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응급체계 구축 </a:t>
              </a:r>
              <a:endPara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EFFFE43-94D8-FC96-DB21-471142069566}"/>
                </a:ext>
              </a:extLst>
            </p:cNvPr>
            <p:cNvGrpSpPr/>
            <p:nvPr/>
          </p:nvGrpSpPr>
          <p:grpSpPr>
            <a:xfrm>
              <a:off x="843104" y="1681469"/>
              <a:ext cx="10137070" cy="1209791"/>
              <a:chOff x="843104" y="1681469"/>
              <a:chExt cx="10137070" cy="1209791"/>
            </a:xfrm>
          </p:grpSpPr>
          <p:sp>
            <p:nvSpPr>
              <p:cNvPr id="6" name="사각형: 둥근 모서리 16">
                <a:extLst>
                  <a:ext uri="{FF2B5EF4-FFF2-40B4-BE49-F238E27FC236}">
                    <a16:creationId xmlns:a16="http://schemas.microsoft.com/office/drawing/2014/main" id="{D2FB2253-7E18-87DB-817E-0F8C212800A4}"/>
                  </a:ext>
                </a:extLst>
              </p:cNvPr>
              <p:cNvSpPr/>
              <p:nvPr/>
            </p:nvSpPr>
            <p:spPr>
              <a:xfrm>
                <a:off x="843104" y="1681469"/>
                <a:ext cx="10137070" cy="1209791"/>
              </a:xfrm>
              <a:prstGeom prst="roundRect">
                <a:avLst>
                  <a:gd name="adj" fmla="val 50000"/>
                </a:avLst>
              </a:prstGeom>
              <a:solidFill>
                <a:srgbClr val="6689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628650"/>
                <a:endParaRPr lang="ko-KR" altLang="en-US" sz="1200" b="1" dirty="0">
                  <a:solidFill>
                    <a:srgbClr val="44546A"/>
                  </a:solidFill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29AA5D2-EF75-53E5-63AE-CE8DC2D96C0A}"/>
                  </a:ext>
                </a:extLst>
              </p:cNvPr>
              <p:cNvSpPr/>
              <p:nvPr/>
            </p:nvSpPr>
            <p:spPr>
              <a:xfrm>
                <a:off x="2768081" y="2055531"/>
                <a:ext cx="7869578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동대문구의 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AED 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설치 현황을 분석하고 추가적인 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AED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수요 파악</a:t>
                </a:r>
                <a:endParaRPr lang="en-US" altLang="ko-KR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7" name="사각형: 둥근 모서리 17">
                <a:extLst>
                  <a:ext uri="{FF2B5EF4-FFF2-40B4-BE49-F238E27FC236}">
                    <a16:creationId xmlns:a16="http://schemas.microsoft.com/office/drawing/2014/main" id="{E4FDD5BA-C138-EA9A-938F-195A05EBAFF3}"/>
                  </a:ext>
                </a:extLst>
              </p:cNvPr>
              <p:cNvSpPr/>
              <p:nvPr/>
            </p:nvSpPr>
            <p:spPr>
              <a:xfrm>
                <a:off x="1100699" y="1845891"/>
                <a:ext cx="1324867" cy="880946"/>
              </a:xfrm>
              <a:prstGeom prst="roundRect">
                <a:avLst>
                  <a:gd name="adj" fmla="val 50000"/>
                </a:avLst>
              </a:prstGeom>
              <a:solidFill>
                <a:srgbClr val="ECEBFB"/>
              </a:solidFill>
              <a:ln>
                <a:noFill/>
              </a:ln>
              <a:effectLst>
                <a:outerShdw blurRad="139700" dist="38100" dir="2700000" algn="tl" rotWithShape="0">
                  <a:srgbClr val="6689FF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9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사각형: 둥근 모서리 17">
              <a:extLst>
                <a:ext uri="{FF2B5EF4-FFF2-40B4-BE49-F238E27FC236}">
                  <a16:creationId xmlns:a16="http://schemas.microsoft.com/office/drawing/2014/main" id="{8126FA7D-7650-8542-DDFD-610B7430F6E9}"/>
                </a:ext>
              </a:extLst>
            </p:cNvPr>
            <p:cNvSpPr/>
            <p:nvPr/>
          </p:nvSpPr>
          <p:spPr>
            <a:xfrm>
              <a:off x="1100699" y="4630947"/>
              <a:ext cx="1324867" cy="880946"/>
            </a:xfrm>
            <a:prstGeom prst="roundRect">
              <a:avLst>
                <a:gd name="adj" fmla="val 50000"/>
              </a:avLst>
            </a:prstGeom>
            <a:solidFill>
              <a:srgbClr val="ECEBFB"/>
            </a:solidFill>
            <a:ln>
              <a:noFill/>
            </a:ln>
            <a:effectLst>
              <a:outerShdw blurRad="139700" dist="38100" dir="2700000" algn="tl" rotWithShape="0">
                <a:srgbClr val="6689FF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53C9BB-A952-4152-2CD6-673F40600155}"/>
                </a:ext>
              </a:extLst>
            </p:cNvPr>
            <p:cNvSpPr txBox="1"/>
            <p:nvPr/>
          </p:nvSpPr>
          <p:spPr>
            <a:xfrm>
              <a:off x="1360032" y="1903456"/>
              <a:ext cx="89610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01</a:t>
              </a:r>
              <a:endParaRPr lang="ko-KR" altLang="en-US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3459B6-F8B0-E3D7-91AC-AA0E6067CA8B}"/>
                </a:ext>
              </a:extLst>
            </p:cNvPr>
            <p:cNvSpPr txBox="1"/>
            <p:nvPr/>
          </p:nvSpPr>
          <p:spPr>
            <a:xfrm>
              <a:off x="1360032" y="3277331"/>
              <a:ext cx="89610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02</a:t>
              </a:r>
              <a:endParaRPr lang="ko-KR" altLang="en-US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AC8328-C0C1-A134-5F99-2BBC12587DF1}"/>
                </a:ext>
              </a:extLst>
            </p:cNvPr>
            <p:cNvSpPr txBox="1"/>
            <p:nvPr/>
          </p:nvSpPr>
          <p:spPr>
            <a:xfrm>
              <a:off x="1360032" y="4686699"/>
              <a:ext cx="89610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03</a:t>
              </a:r>
              <a:endParaRPr lang="ko-KR" altLang="en-US" sz="4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0361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435FEFB-29B1-8F3C-18A5-05A4748BBDBF}"/>
              </a:ext>
            </a:extLst>
          </p:cNvPr>
          <p:cNvSpPr txBox="1"/>
          <p:nvPr/>
        </p:nvSpPr>
        <p:spPr>
          <a:xfrm>
            <a:off x="473772" y="237530"/>
            <a:ext cx="54378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. </a:t>
            </a:r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EDA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– 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심정지 발생 현황</a:t>
            </a:r>
            <a:endParaRPr lang="ko-KR" altLang="en-US" sz="28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98E5B-4EE7-B613-16CA-638A83ED1410}"/>
              </a:ext>
            </a:extLst>
          </p:cNvPr>
          <p:cNvSpPr txBox="1"/>
          <p:nvPr/>
        </p:nvSpPr>
        <p:spPr>
          <a:xfrm>
            <a:off x="6762740" y="306576"/>
            <a:ext cx="179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연구 소개 및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AC8833-66B6-F9DF-1BD8-6D6F2787FC0B}"/>
              </a:ext>
            </a:extLst>
          </p:cNvPr>
          <p:cNvSpPr txBox="1"/>
          <p:nvPr/>
        </p:nvSpPr>
        <p:spPr>
          <a:xfrm>
            <a:off x="6163239" y="30657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8FBAA4-2114-2769-8AAE-32D4E0AB92F2}"/>
              </a:ext>
            </a:extLst>
          </p:cNvPr>
          <p:cNvGrpSpPr/>
          <p:nvPr/>
        </p:nvGrpSpPr>
        <p:grpSpPr>
          <a:xfrm>
            <a:off x="2532099" y="5047847"/>
            <a:ext cx="7127803" cy="1079096"/>
            <a:chOff x="2599337" y="5190188"/>
            <a:chExt cx="7127803" cy="1079096"/>
          </a:xfrm>
        </p:grpSpPr>
        <p:sp>
          <p:nvSpPr>
            <p:cNvPr id="6" name="사각형: 둥근 모서리 16">
              <a:extLst>
                <a:ext uri="{FF2B5EF4-FFF2-40B4-BE49-F238E27FC236}">
                  <a16:creationId xmlns:a16="http://schemas.microsoft.com/office/drawing/2014/main" id="{E73A6EAF-208B-2E32-49F5-FDA2E0D9B946}"/>
                </a:ext>
              </a:extLst>
            </p:cNvPr>
            <p:cNvSpPr/>
            <p:nvPr/>
          </p:nvSpPr>
          <p:spPr>
            <a:xfrm>
              <a:off x="2599337" y="5190188"/>
              <a:ext cx="7127803" cy="1079096"/>
            </a:xfrm>
            <a:prstGeom prst="roundRect">
              <a:avLst>
                <a:gd name="adj" fmla="val 50000"/>
              </a:avLst>
            </a:prstGeom>
            <a:solidFill>
              <a:srgbClr val="668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628650"/>
              <a:endParaRPr lang="ko-KR" altLang="en-US" sz="1200" b="1" dirty="0">
                <a:solidFill>
                  <a:srgbClr val="44546A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231C04-30F1-C372-7B0D-14E5C6D56831}"/>
                </a:ext>
              </a:extLst>
            </p:cNvPr>
            <p:cNvSpPr txBox="1"/>
            <p:nvPr/>
          </p:nvSpPr>
          <p:spPr>
            <a:xfrm>
              <a:off x="3028965" y="5369002"/>
              <a:ext cx="6352780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AED 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설치 지역을 선정할 때</a:t>
              </a:r>
              <a:endPara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인구통계학적 특성을 반영해야 함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8B76A09-B216-E845-02CE-BA78A3FC6D97}"/>
              </a:ext>
            </a:extLst>
          </p:cNvPr>
          <p:cNvSpPr txBox="1"/>
          <p:nvPr/>
        </p:nvSpPr>
        <p:spPr>
          <a:xfrm>
            <a:off x="9386368" y="6363702"/>
            <a:ext cx="2637565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 데이터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전국 심정지 환자 데이터</a:t>
            </a:r>
            <a:endParaRPr lang="en-US" altLang="ko-KR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BFCCAA-0A43-A1A9-A4A5-52FF25933C74}"/>
              </a:ext>
            </a:extLst>
          </p:cNvPr>
          <p:cNvGrpSpPr/>
          <p:nvPr/>
        </p:nvGrpSpPr>
        <p:grpSpPr>
          <a:xfrm>
            <a:off x="6379502" y="1327876"/>
            <a:ext cx="3556039" cy="3209941"/>
            <a:chOff x="6275978" y="1276098"/>
            <a:chExt cx="3807720" cy="3437127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BA9805B4-94C4-25CD-9298-E2C152480B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33"/>
            <a:stretch/>
          </p:blipFill>
          <p:spPr bwMode="auto">
            <a:xfrm>
              <a:off x="6275978" y="1276098"/>
              <a:ext cx="3807720" cy="3437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39DAEF3-438D-83AD-1EF0-33B88AC86A30}"/>
                </a:ext>
              </a:extLst>
            </p:cNvPr>
            <p:cNvGrpSpPr/>
            <p:nvPr/>
          </p:nvGrpSpPr>
          <p:grpSpPr>
            <a:xfrm>
              <a:off x="7550665" y="2201809"/>
              <a:ext cx="1258346" cy="1258347"/>
              <a:chOff x="6720428" y="1678718"/>
              <a:chExt cx="1780542" cy="1780542"/>
            </a:xfrm>
          </p:grpSpPr>
          <p:sp>
            <p:nvSpPr>
              <p:cNvPr id="10" name="원호 9">
                <a:extLst>
                  <a:ext uri="{FF2B5EF4-FFF2-40B4-BE49-F238E27FC236}">
                    <a16:creationId xmlns:a16="http://schemas.microsoft.com/office/drawing/2014/main" id="{3828ACCA-3B2B-98BC-A066-77F2EAC93925}"/>
                  </a:ext>
                </a:extLst>
              </p:cNvPr>
              <p:cNvSpPr/>
              <p:nvPr/>
            </p:nvSpPr>
            <p:spPr>
              <a:xfrm>
                <a:off x="6720428" y="1678718"/>
                <a:ext cx="1780542" cy="1780542"/>
              </a:xfrm>
              <a:prstGeom prst="arc">
                <a:avLst>
                  <a:gd name="adj1" fmla="val 17180842"/>
                  <a:gd name="adj2" fmla="val 9447618"/>
                </a:avLst>
              </a:prstGeom>
              <a:ln w="53975" cap="rnd">
                <a:solidFill>
                  <a:srgbClr val="6689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B7CCF0-2A89-6A29-DAB9-D46DE0734483}"/>
                  </a:ext>
                </a:extLst>
              </p:cNvPr>
              <p:cNvSpPr txBox="1"/>
              <p:nvPr/>
            </p:nvSpPr>
            <p:spPr>
              <a:xfrm>
                <a:off x="7319683" y="2578932"/>
                <a:ext cx="717250" cy="487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남성</a:t>
                </a: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B31522-D5B2-8611-0AD5-D3E86D5F5C81}"/>
                  </a:ext>
                </a:extLst>
              </p:cNvPr>
              <p:cNvSpPr txBox="1"/>
              <p:nvPr/>
            </p:nvSpPr>
            <p:spPr>
              <a:xfrm>
                <a:off x="6989432" y="2130164"/>
                <a:ext cx="1434501" cy="606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64</a:t>
                </a:r>
                <a:r>
                  <a:rPr lang="en-US" altLang="ko-KR" sz="105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%</a:t>
                </a: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ECF22C-7E55-3887-1560-2578DF07B022}"/>
              </a:ext>
            </a:extLst>
          </p:cNvPr>
          <p:cNvGrpSpPr/>
          <p:nvPr/>
        </p:nvGrpSpPr>
        <p:grpSpPr>
          <a:xfrm>
            <a:off x="2379452" y="1323060"/>
            <a:ext cx="3206131" cy="2999718"/>
            <a:chOff x="2900376" y="806011"/>
            <a:chExt cx="3807965" cy="3562806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B4195142-27D1-4464-01C5-D394832D2D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92"/>
            <a:stretch/>
          </p:blipFill>
          <p:spPr bwMode="auto">
            <a:xfrm>
              <a:off x="2900376" y="806011"/>
              <a:ext cx="3807965" cy="3562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9DDB62C-DCC3-3BFA-08F5-CB25940E8822}"/>
                </a:ext>
              </a:extLst>
            </p:cNvPr>
            <p:cNvGrpSpPr/>
            <p:nvPr/>
          </p:nvGrpSpPr>
          <p:grpSpPr>
            <a:xfrm>
              <a:off x="4094760" y="1868984"/>
              <a:ext cx="1376496" cy="1376495"/>
              <a:chOff x="3528933" y="1666425"/>
              <a:chExt cx="1780543" cy="1780541"/>
            </a:xfrm>
          </p:grpSpPr>
          <p:sp>
            <p:nvSpPr>
              <p:cNvPr id="2" name="원호 1">
                <a:extLst>
                  <a:ext uri="{FF2B5EF4-FFF2-40B4-BE49-F238E27FC236}">
                    <a16:creationId xmlns:a16="http://schemas.microsoft.com/office/drawing/2014/main" id="{3DB4007D-11A1-F1B7-118E-51C956E412FF}"/>
                  </a:ext>
                </a:extLst>
              </p:cNvPr>
              <p:cNvSpPr/>
              <p:nvPr/>
            </p:nvSpPr>
            <p:spPr>
              <a:xfrm rot="15568264">
                <a:off x="3528934" y="1666424"/>
                <a:ext cx="1780541" cy="1780543"/>
              </a:xfrm>
              <a:prstGeom prst="arc">
                <a:avLst>
                  <a:gd name="adj1" fmla="val 16200000"/>
                  <a:gd name="adj2" fmla="val 12316018"/>
                </a:avLst>
              </a:prstGeom>
              <a:ln w="53975" cap="rnd">
                <a:solidFill>
                  <a:schemeClr val="tx2">
                    <a:lumMod val="75000"/>
                  </a:scheme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AD2515-9D11-8AA4-5CEC-0A4F09B90EB9}"/>
                  </a:ext>
                </a:extLst>
              </p:cNvPr>
              <p:cNvSpPr txBox="1"/>
              <p:nvPr/>
            </p:nvSpPr>
            <p:spPr>
              <a:xfrm>
                <a:off x="3799473" y="2071281"/>
                <a:ext cx="1434499" cy="614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83.9</a:t>
                </a:r>
                <a:r>
                  <a:rPr lang="en-US" altLang="ko-KR" sz="105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%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78DA6B-C308-91E3-65F8-09DF7A266701}"/>
                  </a:ext>
                </a:extLst>
              </p:cNvPr>
              <p:cNvSpPr txBox="1"/>
              <p:nvPr/>
            </p:nvSpPr>
            <p:spPr>
              <a:xfrm>
                <a:off x="3773615" y="2674185"/>
                <a:ext cx="1400694" cy="40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50</a:t>
                </a:r>
                <a:r>
                  <a:rPr lang="ko-KR" altLang="en-US" sz="1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대 이상</a:t>
                </a:r>
                <a:endPara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63D2656-24CE-2717-1D69-322A463C0790}"/>
              </a:ext>
            </a:extLst>
          </p:cNvPr>
          <p:cNvSpPr txBox="1"/>
          <p:nvPr/>
        </p:nvSpPr>
        <p:spPr>
          <a:xfrm>
            <a:off x="3211351" y="4300132"/>
            <a:ext cx="58535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 및 성별에 따른 심정지 발생 위험도의 차이가 존재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71B7A5-1056-9876-FB76-3939B8E033CC}"/>
              </a:ext>
            </a:extLst>
          </p:cNvPr>
          <p:cNvSpPr txBox="1"/>
          <p:nvPr/>
        </p:nvSpPr>
        <p:spPr>
          <a:xfrm>
            <a:off x="7047281" y="1039098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성별에 따른 심정지 발생 현황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34057A-495C-5E33-7A29-6793F531C3D7}"/>
              </a:ext>
            </a:extLst>
          </p:cNvPr>
          <p:cNvSpPr txBox="1"/>
          <p:nvPr/>
        </p:nvSpPr>
        <p:spPr>
          <a:xfrm>
            <a:off x="2800142" y="1039098"/>
            <a:ext cx="2364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연령대에 따른 심정지 발생 현황</a:t>
            </a:r>
          </a:p>
        </p:txBody>
      </p:sp>
    </p:spTree>
    <p:extLst>
      <p:ext uri="{BB962C8B-B14F-4D97-AF65-F5344CB8AC3E}">
        <p14:creationId xmlns:p14="http://schemas.microsoft.com/office/powerpoint/2010/main" val="4270348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3AF90AB-4700-9B7A-295E-131B076BE08B}"/>
              </a:ext>
            </a:extLst>
          </p:cNvPr>
          <p:cNvSpPr txBox="1"/>
          <p:nvPr/>
        </p:nvSpPr>
        <p:spPr>
          <a:xfrm>
            <a:off x="473773" y="237530"/>
            <a:ext cx="5284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. </a:t>
            </a:r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EDA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- 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동대문구 </a:t>
            </a:r>
            <a:r>
              <a:rPr lang="en-US" altLang="ko-KR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AED </a:t>
            </a:r>
            <a:r>
              <a:rPr lang="ko-KR" altLang="en-US" sz="2800" dirty="0">
                <a:solidFill>
                  <a:srgbClr val="000000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현황 ①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endParaRPr lang="ko-KR" altLang="en-US" sz="28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10F0CE-7069-A6C7-5F4C-ACA33F5E330A}"/>
              </a:ext>
            </a:extLst>
          </p:cNvPr>
          <p:cNvSpPr txBox="1"/>
          <p:nvPr/>
        </p:nvSpPr>
        <p:spPr>
          <a:xfrm>
            <a:off x="6762740" y="306576"/>
            <a:ext cx="179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연구 소개 및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EDA</a:t>
            </a:r>
            <a:endParaRPr lang="ko-KR" altLang="en-US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684759-A8AD-E67C-3B10-FD32162970F2}"/>
              </a:ext>
            </a:extLst>
          </p:cNvPr>
          <p:cNvSpPr txBox="1"/>
          <p:nvPr/>
        </p:nvSpPr>
        <p:spPr>
          <a:xfrm>
            <a:off x="6163239" y="30657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AE5289-9920-E9E3-DF0E-01A9742F2F42}"/>
              </a:ext>
            </a:extLst>
          </p:cNvPr>
          <p:cNvGrpSpPr/>
          <p:nvPr/>
        </p:nvGrpSpPr>
        <p:grpSpPr>
          <a:xfrm>
            <a:off x="781438" y="1417521"/>
            <a:ext cx="10464311" cy="2330273"/>
            <a:chOff x="781438" y="2562658"/>
            <a:chExt cx="10464311" cy="233027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9EE1C64-F3D3-DAC4-FCDA-6372B187B114}"/>
                </a:ext>
              </a:extLst>
            </p:cNvPr>
            <p:cNvGrpSpPr/>
            <p:nvPr/>
          </p:nvGrpSpPr>
          <p:grpSpPr>
            <a:xfrm>
              <a:off x="1037226" y="2562658"/>
              <a:ext cx="10208523" cy="1335698"/>
              <a:chOff x="1113422" y="1870116"/>
              <a:chExt cx="10208523" cy="1335698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CDBA1D5F-A9E7-A613-269D-D74BE7297853}"/>
                  </a:ext>
                </a:extLst>
              </p:cNvPr>
              <p:cNvGrpSpPr/>
              <p:nvPr/>
            </p:nvGrpSpPr>
            <p:grpSpPr>
              <a:xfrm>
                <a:off x="1113422" y="1870116"/>
                <a:ext cx="10208523" cy="1335698"/>
                <a:chOff x="1379622" y="2386297"/>
                <a:chExt cx="11056024" cy="1446586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D66BB262-5A91-BCF2-EDEC-CD15FA0F47B0}"/>
                    </a:ext>
                  </a:extLst>
                </p:cNvPr>
                <p:cNvGrpSpPr/>
                <p:nvPr/>
              </p:nvGrpSpPr>
              <p:grpSpPr>
                <a:xfrm>
                  <a:off x="5872623" y="2389091"/>
                  <a:ext cx="6563023" cy="1443792"/>
                  <a:chOff x="3116185" y="5414207"/>
                  <a:chExt cx="5320039" cy="1443792"/>
                </a:xfrm>
              </p:grpSpPr>
              <p:sp>
                <p:nvSpPr>
                  <p:cNvPr id="8" name="순서도: 다른 페이지 연결선 7">
                    <a:extLst>
                      <a:ext uri="{FF2B5EF4-FFF2-40B4-BE49-F238E27FC236}">
                        <a16:creationId xmlns:a16="http://schemas.microsoft.com/office/drawing/2014/main" id="{8581936B-011F-35E6-9080-CDC1F4ED105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071646" y="4493419"/>
                    <a:ext cx="1443789" cy="3285366"/>
                  </a:xfrm>
                  <a:prstGeom prst="flowChartOffpageConnector">
                    <a:avLst/>
                  </a:prstGeom>
                  <a:solidFill>
                    <a:srgbClr val="85A2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순서도: 다른 페이지 연결선 8">
                    <a:extLst>
                      <a:ext uri="{FF2B5EF4-FFF2-40B4-BE49-F238E27FC236}">
                        <a16:creationId xmlns:a16="http://schemas.microsoft.com/office/drawing/2014/main" id="{C2532A75-F6C0-D458-2114-20409CCD463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854122" y="4676273"/>
                    <a:ext cx="1443789" cy="2919664"/>
                  </a:xfrm>
                  <a:prstGeom prst="flowChartOffpageConnector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F1B44B51-EC79-C4C7-CA1D-553771E51149}"/>
                    </a:ext>
                  </a:extLst>
                </p:cNvPr>
                <p:cNvGrpSpPr/>
                <p:nvPr/>
              </p:nvGrpSpPr>
              <p:grpSpPr>
                <a:xfrm>
                  <a:off x="2136158" y="2386297"/>
                  <a:ext cx="6754958" cy="1443790"/>
                  <a:chOff x="3116185" y="5414209"/>
                  <a:chExt cx="5475323" cy="1443790"/>
                </a:xfrm>
              </p:grpSpPr>
              <p:sp>
                <p:nvSpPr>
                  <p:cNvPr id="12" name="순서도: 다른 페이지 연결선 11">
                    <a:extLst>
                      <a:ext uri="{FF2B5EF4-FFF2-40B4-BE49-F238E27FC236}">
                        <a16:creationId xmlns:a16="http://schemas.microsoft.com/office/drawing/2014/main" id="{EEA83A03-F2D2-8B06-EB15-7999EB6CAF7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225254" y="4491745"/>
                    <a:ext cx="1443789" cy="3288718"/>
                  </a:xfrm>
                  <a:prstGeom prst="flowChartOffpageConnector">
                    <a:avLst/>
                  </a:prstGeom>
                  <a:solidFill>
                    <a:srgbClr val="ECEB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" name="순서도: 다른 페이지 연결선 12">
                    <a:extLst>
                      <a:ext uri="{FF2B5EF4-FFF2-40B4-BE49-F238E27FC236}">
                        <a16:creationId xmlns:a16="http://schemas.microsoft.com/office/drawing/2014/main" id="{2978A217-FA08-F523-F77D-DEEEBA969C0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854122" y="4676273"/>
                    <a:ext cx="1443789" cy="2919664"/>
                  </a:xfrm>
                  <a:prstGeom prst="flowChartOffpageConnector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" name="순서도: 다른 페이지 연결선 5">
                  <a:extLst>
                    <a:ext uri="{FF2B5EF4-FFF2-40B4-BE49-F238E27FC236}">
                      <a16:creationId xmlns:a16="http://schemas.microsoft.com/office/drawing/2014/main" id="{6C1D4980-CBBD-6954-4D49-A1D27C8B4398}"/>
                    </a:ext>
                  </a:extLst>
                </p:cNvPr>
                <p:cNvSpPr/>
                <p:nvPr/>
              </p:nvSpPr>
              <p:spPr>
                <a:xfrm rot="16200000">
                  <a:off x="2528406" y="1237514"/>
                  <a:ext cx="1443789" cy="3741357"/>
                </a:xfrm>
                <a:prstGeom prst="flowChartOffpageConnector">
                  <a:avLst/>
                </a:prstGeom>
                <a:solidFill>
                  <a:srgbClr val="F1F2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86C24E-2B8D-CBE7-E514-94A5530B2676}"/>
                  </a:ext>
                </a:extLst>
              </p:cNvPr>
              <p:cNvSpPr txBox="1"/>
              <p:nvPr/>
            </p:nvSpPr>
            <p:spPr>
              <a:xfrm>
                <a:off x="1747078" y="1903720"/>
                <a:ext cx="192207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전국</a:t>
                </a:r>
                <a:endParaRPr lang="en-US" altLang="ko-KR" sz="24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AED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위치</a:t>
                </a:r>
                <a:endParaRPr lang="en-US" altLang="ko-KR" sz="24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240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데이터</a:t>
                </a:r>
                <a:endPara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3C34C8-F79F-5CC6-EC69-E82E850146A2}"/>
                  </a:ext>
                </a:extLst>
              </p:cNvPr>
              <p:cNvSpPr txBox="1"/>
              <p:nvPr/>
            </p:nvSpPr>
            <p:spPr>
              <a:xfrm>
                <a:off x="5471379" y="1954958"/>
                <a:ext cx="162868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동대문구</a:t>
                </a:r>
                <a:endParaRPr lang="en-US" altLang="ko-KR" sz="24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AED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위치</a:t>
                </a:r>
                <a:endParaRPr lang="en-US" altLang="ko-KR" sz="24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240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데이터</a:t>
                </a:r>
                <a:endPara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FC16B7-C426-723B-63C7-41DA2F61DFB7}"/>
                  </a:ext>
                </a:extLst>
              </p:cNvPr>
              <p:cNvSpPr txBox="1"/>
              <p:nvPr/>
            </p:nvSpPr>
            <p:spPr>
              <a:xfrm>
                <a:off x="8560925" y="1948442"/>
                <a:ext cx="211005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동대문구</a:t>
                </a:r>
                <a:endParaRPr lang="en-US" altLang="ko-KR" sz="24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24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시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AED 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위치</a:t>
                </a:r>
                <a:endParaRPr lang="en-US" altLang="ko-KR" sz="24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240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데이터</a:t>
                </a:r>
                <a:endPara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CA7D60-1493-858D-B014-EC7629693BED}"/>
                </a:ext>
              </a:extLst>
            </p:cNvPr>
            <p:cNvSpPr txBox="1"/>
            <p:nvPr/>
          </p:nvSpPr>
          <p:spPr>
            <a:xfrm>
              <a:off x="781438" y="4169657"/>
              <a:ext cx="332958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자동심장 </a:t>
              </a:r>
              <a:r>
                <a:rPr lang="ko-KR" altLang="en-US" sz="1600" dirty="0" err="1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충격기</a:t>
              </a:r>
              <a:r>
                <a:rPr lang="ko-KR" altLang="en-US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정보조회</a:t>
              </a:r>
              <a:r>
                <a:rPr lang="en-US" altLang="ko-KR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(AED)</a:t>
              </a:r>
            </a:p>
            <a:p>
              <a:pPr algn="ctr"/>
              <a:r>
                <a:rPr lang="en-US" altLang="ko-KR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표준데이터</a:t>
              </a:r>
              <a:r>
                <a:rPr lang="en-US" altLang="ko-KR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A10E18-5B4F-00A9-F9EE-FD629B555646}"/>
                </a:ext>
              </a:extLst>
            </p:cNvPr>
            <p:cNvSpPr txBox="1"/>
            <p:nvPr/>
          </p:nvSpPr>
          <p:spPr>
            <a:xfrm>
              <a:off x="4348069" y="4169657"/>
              <a:ext cx="332958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전국 데이터에서 동대문구 </a:t>
              </a:r>
              <a:r>
                <a:rPr lang="en-US" altLang="ko-KR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AED </a:t>
              </a:r>
              <a:r>
                <a:rPr lang="ko-KR" altLang="en-US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필터링 후 </a:t>
              </a:r>
              <a:r>
                <a:rPr lang="en-US" altLang="ko-KR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buffer </a:t>
              </a:r>
              <a:r>
                <a:rPr lang="ko-KR" altLang="en-US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생성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80760F-CE0A-6C65-9E86-C39D58C80DDF}"/>
                </a:ext>
              </a:extLst>
            </p:cNvPr>
            <p:cNvSpPr txBox="1"/>
            <p:nvPr/>
          </p:nvSpPr>
          <p:spPr>
            <a:xfrm>
              <a:off x="7574864" y="4031157"/>
              <a:ext cx="3670884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24</a:t>
              </a:r>
              <a:r>
                <a:rPr lang="ko-KR" altLang="en-US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시간 운영하는</a:t>
              </a:r>
              <a:endParaRPr lang="en-US" altLang="ko-KR" sz="16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동대문구 </a:t>
              </a:r>
              <a:r>
                <a:rPr lang="en-US" altLang="ko-KR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AED </a:t>
              </a:r>
              <a:r>
                <a:rPr lang="ko-KR" altLang="en-US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필터링</a:t>
              </a:r>
              <a:endParaRPr lang="en-US" altLang="ko-KR" sz="16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아파트</a:t>
              </a:r>
              <a:r>
                <a:rPr lang="en-US" altLang="ko-KR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경비실</a:t>
              </a:r>
              <a:r>
                <a:rPr lang="en-US" altLang="ko-KR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지하철</a:t>
              </a:r>
              <a:r>
                <a:rPr lang="en-US" altLang="ko-KR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파출소 등</a:t>
              </a:r>
              <a:r>
                <a:rPr lang="en-US" altLang="ko-KR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r>
                <a:rPr lang="ko-KR" altLang="en-US" sz="16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43B46EB-744C-39F7-C544-F4C5F69960CA}"/>
              </a:ext>
            </a:extLst>
          </p:cNvPr>
          <p:cNvSpPr txBox="1"/>
          <p:nvPr/>
        </p:nvSpPr>
        <p:spPr>
          <a:xfrm>
            <a:off x="8116390" y="6380062"/>
            <a:ext cx="3924633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 데이터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자동심장 </a:t>
            </a:r>
            <a:r>
              <a:rPr lang="ko-KR" altLang="en-US" sz="1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충격기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정보조회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(AED) (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표준 데이터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C12A81-7EEF-4654-2334-AF58A9A6B3E9}"/>
              </a:ext>
            </a:extLst>
          </p:cNvPr>
          <p:cNvGrpSpPr/>
          <p:nvPr/>
        </p:nvGrpSpPr>
        <p:grpSpPr>
          <a:xfrm>
            <a:off x="473773" y="4164967"/>
            <a:ext cx="11213224" cy="1950939"/>
            <a:chOff x="556627" y="4104784"/>
            <a:chExt cx="11213224" cy="19509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9D87363-62AC-4BF0-95BB-04B10F381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627" y="4104784"/>
              <a:ext cx="11213224" cy="195093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9EA7B90-07B3-CDFD-2891-62A3FDFDD306}"/>
                </a:ext>
              </a:extLst>
            </p:cNvPr>
            <p:cNvSpPr/>
            <p:nvPr/>
          </p:nvSpPr>
          <p:spPr>
            <a:xfrm>
              <a:off x="6012861" y="4104784"/>
              <a:ext cx="3515700" cy="1935426"/>
            </a:xfrm>
            <a:prstGeom prst="rect">
              <a:avLst/>
            </a:prstGeom>
            <a:noFill/>
            <a:ln w="28575">
              <a:solidFill>
                <a:srgbClr val="668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11E6B6-545F-CFB8-544B-2537112579E8}"/>
              </a:ext>
            </a:extLst>
          </p:cNvPr>
          <p:cNvSpPr/>
          <p:nvPr/>
        </p:nvSpPr>
        <p:spPr>
          <a:xfrm>
            <a:off x="5882580" y="3297763"/>
            <a:ext cx="1065152" cy="294440"/>
          </a:xfrm>
          <a:prstGeom prst="rect">
            <a:avLst/>
          </a:prstGeom>
          <a:noFill/>
          <a:ln w="28575">
            <a:solidFill>
              <a:srgbClr val="668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615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2169</TotalTime>
  <Words>2166</Words>
  <Application>Microsoft Office PowerPoint</Application>
  <PresentationFormat>와이드스크린</PresentationFormat>
  <Paragraphs>381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1" baseType="lpstr">
      <vt:lpstr>맑은 고딕</vt:lpstr>
      <vt:lpstr>Wingdings</vt:lpstr>
      <vt:lpstr>Symbol</vt:lpstr>
      <vt:lpstr>나눔스퀘어 Bold</vt:lpstr>
      <vt:lpstr>나눔스퀘어_ac Bold</vt:lpstr>
      <vt:lpstr>한돈 삼겹살 600g</vt:lpstr>
      <vt:lpstr>나눔스퀘어_ac Light</vt:lpstr>
      <vt:lpstr>Arial</vt:lpstr>
      <vt:lpstr>나눔스퀘어 Light</vt:lpstr>
      <vt:lpstr>나눔스퀘어 ExtraBold</vt:lpstr>
      <vt:lpstr>나눔스퀘어_ac</vt:lpstr>
      <vt:lpstr>Cambria Math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주란</dc:creator>
  <cp:lastModifiedBy>강 주란</cp:lastModifiedBy>
  <cp:revision>145</cp:revision>
  <dcterms:created xsi:type="dcterms:W3CDTF">2022-11-29T08:03:13Z</dcterms:created>
  <dcterms:modified xsi:type="dcterms:W3CDTF">2023-02-19T11:54:22Z</dcterms:modified>
</cp:coreProperties>
</file>